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0"/>
  </p:notesMasterIdLst>
  <p:handoutMasterIdLst>
    <p:handoutMasterId r:id="rId51"/>
  </p:handoutMasterIdLst>
  <p:sldIdLst>
    <p:sldId id="256" r:id="rId2"/>
    <p:sldId id="260" r:id="rId3"/>
    <p:sldId id="257" r:id="rId4"/>
    <p:sldId id="258" r:id="rId5"/>
    <p:sldId id="278" r:id="rId6"/>
    <p:sldId id="294" r:id="rId7"/>
    <p:sldId id="297" r:id="rId8"/>
    <p:sldId id="311" r:id="rId9"/>
    <p:sldId id="312" r:id="rId10"/>
    <p:sldId id="283" r:id="rId11"/>
    <p:sldId id="288" r:id="rId12"/>
    <p:sldId id="289" r:id="rId13"/>
    <p:sldId id="290" r:id="rId14"/>
    <p:sldId id="261" r:id="rId15"/>
    <p:sldId id="298" r:id="rId16"/>
    <p:sldId id="291" r:id="rId17"/>
    <p:sldId id="295" r:id="rId18"/>
    <p:sldId id="316" r:id="rId19"/>
    <p:sldId id="264" r:id="rId20"/>
    <p:sldId id="306" r:id="rId21"/>
    <p:sldId id="300" r:id="rId22"/>
    <p:sldId id="292" r:id="rId23"/>
    <p:sldId id="279" r:id="rId24"/>
    <p:sldId id="308" r:id="rId25"/>
    <p:sldId id="262" r:id="rId26"/>
    <p:sldId id="265" r:id="rId27"/>
    <p:sldId id="302" r:id="rId28"/>
    <p:sldId id="303" r:id="rId29"/>
    <p:sldId id="267" r:id="rId30"/>
    <p:sldId id="268" r:id="rId31"/>
    <p:sldId id="269" r:id="rId32"/>
    <p:sldId id="272" r:id="rId33"/>
    <p:sldId id="270" r:id="rId34"/>
    <p:sldId id="271" r:id="rId35"/>
    <p:sldId id="273" r:id="rId36"/>
    <p:sldId id="274" r:id="rId37"/>
    <p:sldId id="275" r:id="rId38"/>
    <p:sldId id="307" r:id="rId39"/>
    <p:sldId id="309" r:id="rId40"/>
    <p:sldId id="310" r:id="rId41"/>
    <p:sldId id="276" r:id="rId42"/>
    <p:sldId id="277" r:id="rId43"/>
    <p:sldId id="314" r:id="rId44"/>
    <p:sldId id="315" r:id="rId45"/>
    <p:sldId id="263" r:id="rId46"/>
    <p:sldId id="266" r:id="rId47"/>
    <p:sldId id="301" r:id="rId48"/>
    <p:sldId id="259" r:id="rId4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DFDC"/>
    <a:srgbClr val="4D21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65799" autoAdjust="0"/>
  </p:normalViewPr>
  <p:slideViewPr>
    <p:cSldViewPr snapToGrid="0">
      <p:cViewPr varScale="1">
        <p:scale>
          <a:sx n="47" d="100"/>
          <a:sy n="47" d="100"/>
        </p:scale>
        <p:origin x="1644" y="48"/>
      </p:cViewPr>
      <p:guideLst/>
    </p:cSldViewPr>
  </p:slideViewPr>
  <p:notesTextViewPr>
    <p:cViewPr>
      <p:scale>
        <a:sx n="1" d="1"/>
        <a:sy n="1" d="1"/>
      </p:scale>
      <p:origin x="0" y="0"/>
    </p:cViewPr>
  </p:notesTextViewPr>
  <p:notesViewPr>
    <p:cSldViewPr snapToGrid="0">
      <p:cViewPr varScale="1">
        <p:scale>
          <a:sx n="67" d="100"/>
          <a:sy n="67" d="100"/>
        </p:scale>
        <p:origin x="2818"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98349-E440-4895-B325-AE213C16F6E2}" type="doc">
      <dgm:prSet loTypeId="urn:microsoft.com/office/officeart/2005/8/layout/cycle8" loCatId="cycle" qsTypeId="urn:microsoft.com/office/officeart/2005/8/quickstyle/simple1" qsCatId="simple" csTypeId="urn:microsoft.com/office/officeart/2005/8/colors/accent1_2" csCatId="accent1" phldr="1"/>
      <dgm:spPr/>
    </dgm:pt>
    <dgm:pt modelId="{8F3A7D8A-C789-40E8-AF16-3B4D56AFEB3C}">
      <dgm:prSet phldrT="[テキスト]" custT="1"/>
      <dgm:spPr>
        <a:solidFill>
          <a:schemeClr val="accent4">
            <a:lumMod val="20000"/>
            <a:lumOff val="80000"/>
          </a:schemeClr>
        </a:solidFill>
      </dgm:spPr>
      <dgm:t>
        <a:bodyPr/>
        <a:lstStyle/>
        <a:p>
          <a:r>
            <a:rPr kumimoji="1" lang="en-US" altLang="en-US" sz="2400" b="1" dirty="0">
              <a:solidFill>
                <a:schemeClr val="tx1"/>
              </a:solidFill>
            </a:rPr>
            <a:t>Global Communication </a:t>
          </a:r>
          <a:r>
            <a:rPr kumimoji="1" lang="ja-JP" altLang="en-US" sz="2400" b="1" dirty="0">
              <a:solidFill>
                <a:schemeClr val="tx1"/>
              </a:solidFill>
            </a:rPr>
            <a:t>領域</a:t>
          </a:r>
          <a:endParaRPr kumimoji="1" lang="ja-JP" altLang="en-US" sz="2000" b="1" dirty="0">
            <a:solidFill>
              <a:schemeClr val="tx1"/>
            </a:solidFill>
          </a:endParaRPr>
        </a:p>
      </dgm:t>
    </dgm:pt>
    <dgm:pt modelId="{239744C2-CFF9-4CA4-BF90-DB28FA1FF75F}" type="parTrans" cxnId="{7C3988EB-90F3-448D-8D6C-CAEC22ABCA06}">
      <dgm:prSet/>
      <dgm:spPr/>
      <dgm:t>
        <a:bodyPr/>
        <a:lstStyle/>
        <a:p>
          <a:endParaRPr kumimoji="1" lang="ja-JP" altLang="en-US"/>
        </a:p>
      </dgm:t>
    </dgm:pt>
    <dgm:pt modelId="{BA778E92-B2E5-480A-9B17-6AE088403E3C}" type="sibTrans" cxnId="{7C3988EB-90F3-448D-8D6C-CAEC22ABCA06}">
      <dgm:prSet/>
      <dgm:spPr/>
      <dgm:t>
        <a:bodyPr/>
        <a:lstStyle/>
        <a:p>
          <a:endParaRPr kumimoji="1" lang="ja-JP" altLang="en-US"/>
        </a:p>
      </dgm:t>
    </dgm:pt>
    <dgm:pt modelId="{89E9949B-7E51-4CEC-AC34-4DDCFFAD6524}">
      <dgm:prSet phldrT="[テキスト]"/>
      <dgm:spPr>
        <a:solidFill>
          <a:schemeClr val="accent5">
            <a:lumMod val="20000"/>
            <a:lumOff val="80000"/>
          </a:schemeClr>
        </a:solidFill>
      </dgm:spPr>
      <dgm:t>
        <a:bodyPr/>
        <a:lstStyle/>
        <a:p>
          <a:r>
            <a:rPr kumimoji="1" lang="en-US" altLang="en-US" b="1" dirty="0">
              <a:solidFill>
                <a:schemeClr val="tx1"/>
              </a:solidFill>
            </a:rPr>
            <a:t>Global Studies </a:t>
          </a:r>
          <a:r>
            <a:rPr kumimoji="1" lang="ja-JP" altLang="en-US" b="1" dirty="0">
              <a:solidFill>
                <a:schemeClr val="tx1"/>
              </a:solidFill>
            </a:rPr>
            <a:t>領域</a:t>
          </a:r>
        </a:p>
      </dgm:t>
    </dgm:pt>
    <dgm:pt modelId="{B8F45EB8-44CB-4525-9033-2E4B8AFFCFD1}" type="parTrans" cxnId="{D908220D-BA0D-4439-8EC2-0D328F693C64}">
      <dgm:prSet/>
      <dgm:spPr/>
      <dgm:t>
        <a:bodyPr/>
        <a:lstStyle/>
        <a:p>
          <a:endParaRPr kumimoji="1" lang="ja-JP" altLang="en-US"/>
        </a:p>
      </dgm:t>
    </dgm:pt>
    <dgm:pt modelId="{CC534092-C1FA-432A-B739-66E0DB4AAB9F}" type="sibTrans" cxnId="{D908220D-BA0D-4439-8EC2-0D328F693C64}">
      <dgm:prSet/>
      <dgm:spPr/>
      <dgm:t>
        <a:bodyPr/>
        <a:lstStyle/>
        <a:p>
          <a:endParaRPr kumimoji="1" lang="ja-JP" altLang="en-US"/>
        </a:p>
      </dgm:t>
    </dgm:pt>
    <dgm:pt modelId="{42809329-5862-4438-9CE7-348F186E606D}">
      <dgm:prSet phldrT="[テキスト]" custT="1"/>
      <dgm:spPr>
        <a:solidFill>
          <a:schemeClr val="accent6">
            <a:lumMod val="20000"/>
            <a:lumOff val="80000"/>
          </a:schemeClr>
        </a:solidFill>
      </dgm:spPr>
      <dgm:t>
        <a:bodyPr/>
        <a:lstStyle/>
        <a:p>
          <a:r>
            <a:rPr kumimoji="1" lang="en-US" altLang="en-US" sz="2800" b="1" dirty="0">
              <a:solidFill>
                <a:schemeClr val="tx1"/>
              </a:solidFill>
            </a:rPr>
            <a:t>Global Career </a:t>
          </a:r>
          <a:r>
            <a:rPr kumimoji="1" lang="ja-JP" altLang="en-US" sz="2800" b="1" dirty="0">
              <a:solidFill>
                <a:schemeClr val="tx1"/>
              </a:solidFill>
            </a:rPr>
            <a:t>領域</a:t>
          </a:r>
        </a:p>
      </dgm:t>
    </dgm:pt>
    <dgm:pt modelId="{EC49C436-9D68-450A-9D33-087F85637CAA}" type="parTrans" cxnId="{6B9E58ED-FDEE-4FD1-8C95-79D6A3935DA3}">
      <dgm:prSet/>
      <dgm:spPr/>
      <dgm:t>
        <a:bodyPr/>
        <a:lstStyle/>
        <a:p>
          <a:endParaRPr kumimoji="1" lang="ja-JP" altLang="en-US"/>
        </a:p>
      </dgm:t>
    </dgm:pt>
    <dgm:pt modelId="{38C069E6-936C-4137-8FC5-F07F786DF91B}" type="sibTrans" cxnId="{6B9E58ED-FDEE-4FD1-8C95-79D6A3935DA3}">
      <dgm:prSet/>
      <dgm:spPr/>
      <dgm:t>
        <a:bodyPr/>
        <a:lstStyle/>
        <a:p>
          <a:endParaRPr kumimoji="1" lang="ja-JP" altLang="en-US"/>
        </a:p>
      </dgm:t>
    </dgm:pt>
    <dgm:pt modelId="{DDDEEEAF-C097-43E5-8C1C-BBEFB0695190}" type="pres">
      <dgm:prSet presAssocID="{74298349-E440-4895-B325-AE213C16F6E2}" presName="compositeShape" presStyleCnt="0">
        <dgm:presLayoutVars>
          <dgm:chMax val="7"/>
          <dgm:dir/>
          <dgm:resizeHandles val="exact"/>
        </dgm:presLayoutVars>
      </dgm:prSet>
      <dgm:spPr/>
    </dgm:pt>
    <dgm:pt modelId="{C2B061E1-6988-499F-B1C7-054069C72DA1}" type="pres">
      <dgm:prSet presAssocID="{74298349-E440-4895-B325-AE213C16F6E2}" presName="wedge1" presStyleLbl="node1" presStyleIdx="0" presStyleCnt="3"/>
      <dgm:spPr/>
    </dgm:pt>
    <dgm:pt modelId="{8B83898B-5E66-4E7D-ADBD-B8A5B0A15479}" type="pres">
      <dgm:prSet presAssocID="{74298349-E440-4895-B325-AE213C16F6E2}" presName="dummy1a" presStyleCnt="0"/>
      <dgm:spPr/>
    </dgm:pt>
    <dgm:pt modelId="{EC70E57D-368B-47DE-8A23-C898859BECD7}" type="pres">
      <dgm:prSet presAssocID="{74298349-E440-4895-B325-AE213C16F6E2}" presName="dummy1b" presStyleCnt="0"/>
      <dgm:spPr/>
    </dgm:pt>
    <dgm:pt modelId="{40C403C9-E41B-46C2-A8A9-5516A8F08F56}" type="pres">
      <dgm:prSet presAssocID="{74298349-E440-4895-B325-AE213C16F6E2}" presName="wedge1Tx" presStyleLbl="node1" presStyleIdx="0" presStyleCnt="3">
        <dgm:presLayoutVars>
          <dgm:chMax val="0"/>
          <dgm:chPref val="0"/>
          <dgm:bulletEnabled val="1"/>
        </dgm:presLayoutVars>
      </dgm:prSet>
      <dgm:spPr/>
    </dgm:pt>
    <dgm:pt modelId="{731C9D87-5052-433A-8002-E6235C03A1A3}" type="pres">
      <dgm:prSet presAssocID="{74298349-E440-4895-B325-AE213C16F6E2}" presName="wedge2" presStyleLbl="node1" presStyleIdx="1" presStyleCnt="3"/>
      <dgm:spPr/>
    </dgm:pt>
    <dgm:pt modelId="{E23AEE76-1DB7-4051-8E0F-EA909B932FF0}" type="pres">
      <dgm:prSet presAssocID="{74298349-E440-4895-B325-AE213C16F6E2}" presName="dummy2a" presStyleCnt="0"/>
      <dgm:spPr/>
    </dgm:pt>
    <dgm:pt modelId="{01E424ED-79E6-4D6B-9CD1-4CE8E4E25B5A}" type="pres">
      <dgm:prSet presAssocID="{74298349-E440-4895-B325-AE213C16F6E2}" presName="dummy2b" presStyleCnt="0"/>
      <dgm:spPr/>
    </dgm:pt>
    <dgm:pt modelId="{C91551B8-FCAA-4447-A3D0-51ECDEF70B4B}" type="pres">
      <dgm:prSet presAssocID="{74298349-E440-4895-B325-AE213C16F6E2}" presName="wedge2Tx" presStyleLbl="node1" presStyleIdx="1" presStyleCnt="3">
        <dgm:presLayoutVars>
          <dgm:chMax val="0"/>
          <dgm:chPref val="0"/>
          <dgm:bulletEnabled val="1"/>
        </dgm:presLayoutVars>
      </dgm:prSet>
      <dgm:spPr/>
    </dgm:pt>
    <dgm:pt modelId="{0FD2A46E-2A09-45FD-9333-910487BE03F4}" type="pres">
      <dgm:prSet presAssocID="{74298349-E440-4895-B325-AE213C16F6E2}" presName="wedge3" presStyleLbl="node1" presStyleIdx="2" presStyleCnt="3"/>
      <dgm:spPr/>
    </dgm:pt>
    <dgm:pt modelId="{02CAD418-9FBA-4B8E-A5B2-01EA7296CA32}" type="pres">
      <dgm:prSet presAssocID="{74298349-E440-4895-B325-AE213C16F6E2}" presName="dummy3a" presStyleCnt="0"/>
      <dgm:spPr/>
    </dgm:pt>
    <dgm:pt modelId="{3FAC143C-66E5-4A8C-A055-FFB9656D6551}" type="pres">
      <dgm:prSet presAssocID="{74298349-E440-4895-B325-AE213C16F6E2}" presName="dummy3b" presStyleCnt="0"/>
      <dgm:spPr/>
    </dgm:pt>
    <dgm:pt modelId="{300AAD0D-B1E4-4F59-A3B5-4AF1ED08526B}" type="pres">
      <dgm:prSet presAssocID="{74298349-E440-4895-B325-AE213C16F6E2}" presName="wedge3Tx" presStyleLbl="node1" presStyleIdx="2" presStyleCnt="3">
        <dgm:presLayoutVars>
          <dgm:chMax val="0"/>
          <dgm:chPref val="0"/>
          <dgm:bulletEnabled val="1"/>
        </dgm:presLayoutVars>
      </dgm:prSet>
      <dgm:spPr/>
    </dgm:pt>
    <dgm:pt modelId="{2540E5AB-48E3-4972-91CD-F5436D2B5E2E}" type="pres">
      <dgm:prSet presAssocID="{BA778E92-B2E5-480A-9B17-6AE088403E3C}" presName="arrowWedge1" presStyleLbl="fgSibTrans2D1" presStyleIdx="0" presStyleCnt="3"/>
      <dgm:spPr/>
    </dgm:pt>
    <dgm:pt modelId="{E466DC93-395F-43A3-9838-FD0234A67583}" type="pres">
      <dgm:prSet presAssocID="{CC534092-C1FA-432A-B739-66E0DB4AAB9F}" presName="arrowWedge2" presStyleLbl="fgSibTrans2D1" presStyleIdx="1" presStyleCnt="3"/>
      <dgm:spPr/>
    </dgm:pt>
    <dgm:pt modelId="{26B09395-2E6B-4444-8C73-E847204919BD}" type="pres">
      <dgm:prSet presAssocID="{38C069E6-936C-4137-8FC5-F07F786DF91B}" presName="arrowWedge3" presStyleLbl="fgSibTrans2D1" presStyleIdx="2" presStyleCnt="3"/>
      <dgm:spPr/>
    </dgm:pt>
  </dgm:ptLst>
  <dgm:cxnLst>
    <dgm:cxn modelId="{D908220D-BA0D-4439-8EC2-0D328F693C64}" srcId="{74298349-E440-4895-B325-AE213C16F6E2}" destId="{89E9949B-7E51-4CEC-AC34-4DDCFFAD6524}" srcOrd="1" destOrd="0" parTransId="{B8F45EB8-44CB-4525-9033-2E4B8AFFCFD1}" sibTransId="{CC534092-C1FA-432A-B739-66E0DB4AAB9F}"/>
    <dgm:cxn modelId="{4F16C97C-B9ED-4851-8EAE-74BCB02997E4}" type="presOf" srcId="{42809329-5862-4438-9CE7-348F186E606D}" destId="{0FD2A46E-2A09-45FD-9333-910487BE03F4}" srcOrd="0" destOrd="0" presId="urn:microsoft.com/office/officeart/2005/8/layout/cycle8"/>
    <dgm:cxn modelId="{D848569C-4638-4C81-B6C2-8274FD446BA6}" type="presOf" srcId="{89E9949B-7E51-4CEC-AC34-4DDCFFAD6524}" destId="{C91551B8-FCAA-4447-A3D0-51ECDEF70B4B}" srcOrd="1" destOrd="0" presId="urn:microsoft.com/office/officeart/2005/8/layout/cycle8"/>
    <dgm:cxn modelId="{BBCF7CAD-DBD0-4456-88DC-466D1B6A9553}" type="presOf" srcId="{8F3A7D8A-C789-40E8-AF16-3B4D56AFEB3C}" destId="{40C403C9-E41B-46C2-A8A9-5516A8F08F56}" srcOrd="1" destOrd="0" presId="urn:microsoft.com/office/officeart/2005/8/layout/cycle8"/>
    <dgm:cxn modelId="{DE638CC1-AD6C-4F54-AD7B-3966E88E6AB2}" type="presOf" srcId="{42809329-5862-4438-9CE7-348F186E606D}" destId="{300AAD0D-B1E4-4F59-A3B5-4AF1ED08526B}" srcOrd="1" destOrd="0" presId="urn:microsoft.com/office/officeart/2005/8/layout/cycle8"/>
    <dgm:cxn modelId="{6D29D8E4-7FCE-4D86-9778-9E495D249B14}" type="presOf" srcId="{8F3A7D8A-C789-40E8-AF16-3B4D56AFEB3C}" destId="{C2B061E1-6988-499F-B1C7-054069C72DA1}" srcOrd="0" destOrd="0" presId="urn:microsoft.com/office/officeart/2005/8/layout/cycle8"/>
    <dgm:cxn modelId="{7C3988EB-90F3-448D-8D6C-CAEC22ABCA06}" srcId="{74298349-E440-4895-B325-AE213C16F6E2}" destId="{8F3A7D8A-C789-40E8-AF16-3B4D56AFEB3C}" srcOrd="0" destOrd="0" parTransId="{239744C2-CFF9-4CA4-BF90-DB28FA1FF75F}" sibTransId="{BA778E92-B2E5-480A-9B17-6AE088403E3C}"/>
    <dgm:cxn modelId="{6B9E58ED-FDEE-4FD1-8C95-79D6A3935DA3}" srcId="{74298349-E440-4895-B325-AE213C16F6E2}" destId="{42809329-5862-4438-9CE7-348F186E606D}" srcOrd="2" destOrd="0" parTransId="{EC49C436-9D68-450A-9D33-087F85637CAA}" sibTransId="{38C069E6-936C-4137-8FC5-F07F786DF91B}"/>
    <dgm:cxn modelId="{1A5869F2-08BC-4210-9BCA-4956FAC88D37}" type="presOf" srcId="{74298349-E440-4895-B325-AE213C16F6E2}" destId="{DDDEEEAF-C097-43E5-8C1C-BBEFB0695190}" srcOrd="0" destOrd="0" presId="urn:microsoft.com/office/officeart/2005/8/layout/cycle8"/>
    <dgm:cxn modelId="{A39423FA-DD78-4FD1-8979-8C427B17F50B}" type="presOf" srcId="{89E9949B-7E51-4CEC-AC34-4DDCFFAD6524}" destId="{731C9D87-5052-433A-8002-E6235C03A1A3}" srcOrd="0" destOrd="0" presId="urn:microsoft.com/office/officeart/2005/8/layout/cycle8"/>
    <dgm:cxn modelId="{DE75E83D-2558-49D3-A59C-2AA61102CCED}" type="presParOf" srcId="{DDDEEEAF-C097-43E5-8C1C-BBEFB0695190}" destId="{C2B061E1-6988-499F-B1C7-054069C72DA1}" srcOrd="0" destOrd="0" presId="urn:microsoft.com/office/officeart/2005/8/layout/cycle8"/>
    <dgm:cxn modelId="{2E7D4323-26C6-4184-B226-F2C5BCA89E3B}" type="presParOf" srcId="{DDDEEEAF-C097-43E5-8C1C-BBEFB0695190}" destId="{8B83898B-5E66-4E7D-ADBD-B8A5B0A15479}" srcOrd="1" destOrd="0" presId="urn:microsoft.com/office/officeart/2005/8/layout/cycle8"/>
    <dgm:cxn modelId="{77042D0B-7D6A-4089-82D6-92C21783F8A0}" type="presParOf" srcId="{DDDEEEAF-C097-43E5-8C1C-BBEFB0695190}" destId="{EC70E57D-368B-47DE-8A23-C898859BECD7}" srcOrd="2" destOrd="0" presId="urn:microsoft.com/office/officeart/2005/8/layout/cycle8"/>
    <dgm:cxn modelId="{4609E366-9F94-4C88-82C7-8F12C71DA343}" type="presParOf" srcId="{DDDEEEAF-C097-43E5-8C1C-BBEFB0695190}" destId="{40C403C9-E41B-46C2-A8A9-5516A8F08F56}" srcOrd="3" destOrd="0" presId="urn:microsoft.com/office/officeart/2005/8/layout/cycle8"/>
    <dgm:cxn modelId="{8A70FEF4-B708-420C-9A16-8F354D6BC6AC}" type="presParOf" srcId="{DDDEEEAF-C097-43E5-8C1C-BBEFB0695190}" destId="{731C9D87-5052-433A-8002-E6235C03A1A3}" srcOrd="4" destOrd="0" presId="urn:microsoft.com/office/officeart/2005/8/layout/cycle8"/>
    <dgm:cxn modelId="{EB755920-4C73-4EA6-87D0-ACDA0B9973A4}" type="presParOf" srcId="{DDDEEEAF-C097-43E5-8C1C-BBEFB0695190}" destId="{E23AEE76-1DB7-4051-8E0F-EA909B932FF0}" srcOrd="5" destOrd="0" presId="urn:microsoft.com/office/officeart/2005/8/layout/cycle8"/>
    <dgm:cxn modelId="{1F593002-A8AA-46F5-B849-47842537B4F7}" type="presParOf" srcId="{DDDEEEAF-C097-43E5-8C1C-BBEFB0695190}" destId="{01E424ED-79E6-4D6B-9CD1-4CE8E4E25B5A}" srcOrd="6" destOrd="0" presId="urn:microsoft.com/office/officeart/2005/8/layout/cycle8"/>
    <dgm:cxn modelId="{79AFE817-A44F-4FE0-8B4B-1BC37F1E4BB9}" type="presParOf" srcId="{DDDEEEAF-C097-43E5-8C1C-BBEFB0695190}" destId="{C91551B8-FCAA-4447-A3D0-51ECDEF70B4B}" srcOrd="7" destOrd="0" presId="urn:microsoft.com/office/officeart/2005/8/layout/cycle8"/>
    <dgm:cxn modelId="{858525E9-4943-4968-82F6-7A6332D47A23}" type="presParOf" srcId="{DDDEEEAF-C097-43E5-8C1C-BBEFB0695190}" destId="{0FD2A46E-2A09-45FD-9333-910487BE03F4}" srcOrd="8" destOrd="0" presId="urn:microsoft.com/office/officeart/2005/8/layout/cycle8"/>
    <dgm:cxn modelId="{72A6D6B0-45C7-485E-81F2-4670C82F537B}" type="presParOf" srcId="{DDDEEEAF-C097-43E5-8C1C-BBEFB0695190}" destId="{02CAD418-9FBA-4B8E-A5B2-01EA7296CA32}" srcOrd="9" destOrd="0" presId="urn:microsoft.com/office/officeart/2005/8/layout/cycle8"/>
    <dgm:cxn modelId="{E5423D13-8E0E-401C-984C-CC83A2CE2293}" type="presParOf" srcId="{DDDEEEAF-C097-43E5-8C1C-BBEFB0695190}" destId="{3FAC143C-66E5-4A8C-A055-FFB9656D6551}" srcOrd="10" destOrd="0" presId="urn:microsoft.com/office/officeart/2005/8/layout/cycle8"/>
    <dgm:cxn modelId="{4C549069-3062-4579-ACC7-C6D9ECFA5EA4}" type="presParOf" srcId="{DDDEEEAF-C097-43E5-8C1C-BBEFB0695190}" destId="{300AAD0D-B1E4-4F59-A3B5-4AF1ED08526B}" srcOrd="11" destOrd="0" presId="urn:microsoft.com/office/officeart/2005/8/layout/cycle8"/>
    <dgm:cxn modelId="{077A74F7-A514-444C-AC49-16B78BAA73C1}" type="presParOf" srcId="{DDDEEEAF-C097-43E5-8C1C-BBEFB0695190}" destId="{2540E5AB-48E3-4972-91CD-F5436D2B5E2E}" srcOrd="12" destOrd="0" presId="urn:microsoft.com/office/officeart/2005/8/layout/cycle8"/>
    <dgm:cxn modelId="{C7FB793C-0018-4EC3-B0D9-B5E4C9FFCF98}" type="presParOf" srcId="{DDDEEEAF-C097-43E5-8C1C-BBEFB0695190}" destId="{E466DC93-395F-43A3-9838-FD0234A67583}" srcOrd="13" destOrd="0" presId="urn:microsoft.com/office/officeart/2005/8/layout/cycle8"/>
    <dgm:cxn modelId="{FE67CD12-7217-4E7F-B59B-3E66E3C6761F}" type="presParOf" srcId="{DDDEEEAF-C097-43E5-8C1C-BBEFB0695190}" destId="{26B09395-2E6B-4444-8C73-E847204919B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1E1-6988-499F-B1C7-054069C72DA1}">
      <dsp:nvSpPr>
        <dsp:cNvPr id="0" name=""/>
        <dsp:cNvSpPr/>
      </dsp:nvSpPr>
      <dsp:spPr>
        <a:xfrm>
          <a:off x="1322135" y="300543"/>
          <a:ext cx="3883948" cy="3883948"/>
        </a:xfrm>
        <a:prstGeom prst="pie">
          <a:avLst>
            <a:gd name="adj1" fmla="val 16200000"/>
            <a:gd name="adj2" fmla="val 180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solidFill>
                <a:schemeClr val="tx1"/>
              </a:solidFill>
            </a:rPr>
            <a:t>Global Communication </a:t>
          </a:r>
          <a:r>
            <a:rPr kumimoji="1" lang="ja-JP" altLang="en-US" sz="2400" b="1" kern="1200" dirty="0">
              <a:solidFill>
                <a:schemeClr val="tx1"/>
              </a:solidFill>
            </a:rPr>
            <a:t>領域</a:t>
          </a:r>
          <a:endParaRPr kumimoji="1" lang="ja-JP" altLang="en-US" sz="2000" b="1" kern="1200" dirty="0">
            <a:solidFill>
              <a:schemeClr val="tx1"/>
            </a:solidFill>
          </a:endParaRPr>
        </a:p>
      </dsp:txBody>
      <dsp:txXfrm>
        <a:off x="3369068" y="1123570"/>
        <a:ext cx="1387124" cy="1155937"/>
      </dsp:txXfrm>
    </dsp:sp>
    <dsp:sp modelId="{731C9D87-5052-433A-8002-E6235C03A1A3}">
      <dsp:nvSpPr>
        <dsp:cNvPr id="0" name=""/>
        <dsp:cNvSpPr/>
      </dsp:nvSpPr>
      <dsp:spPr>
        <a:xfrm>
          <a:off x="1242144" y="439256"/>
          <a:ext cx="3883948" cy="3883948"/>
        </a:xfrm>
        <a:prstGeom prst="pie">
          <a:avLst>
            <a:gd name="adj1" fmla="val 1800000"/>
            <a:gd name="adj2" fmla="val 900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kumimoji="1" lang="en-US" altLang="en-US" sz="2700" b="1" kern="1200" dirty="0">
              <a:solidFill>
                <a:schemeClr val="tx1"/>
              </a:solidFill>
            </a:rPr>
            <a:t>Global Studies </a:t>
          </a:r>
          <a:r>
            <a:rPr kumimoji="1" lang="ja-JP" altLang="en-US" sz="2700" b="1" kern="1200" dirty="0">
              <a:solidFill>
                <a:schemeClr val="tx1"/>
              </a:solidFill>
            </a:rPr>
            <a:t>領域</a:t>
          </a:r>
        </a:p>
      </dsp:txBody>
      <dsp:txXfrm>
        <a:off x="2166893" y="2959198"/>
        <a:ext cx="2080686" cy="1017224"/>
      </dsp:txXfrm>
    </dsp:sp>
    <dsp:sp modelId="{0FD2A46E-2A09-45FD-9333-910487BE03F4}">
      <dsp:nvSpPr>
        <dsp:cNvPr id="0" name=""/>
        <dsp:cNvSpPr/>
      </dsp:nvSpPr>
      <dsp:spPr>
        <a:xfrm>
          <a:off x="1162153" y="300543"/>
          <a:ext cx="3883948" cy="3883948"/>
        </a:xfrm>
        <a:prstGeom prst="pie">
          <a:avLst>
            <a:gd name="adj1" fmla="val 9000000"/>
            <a:gd name="adj2" fmla="val 1620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solidFill>
                <a:schemeClr val="tx1"/>
              </a:solidFill>
            </a:rPr>
            <a:t>Global Career </a:t>
          </a:r>
          <a:r>
            <a:rPr kumimoji="1" lang="ja-JP" altLang="en-US" sz="2800" b="1" kern="1200" dirty="0">
              <a:solidFill>
                <a:schemeClr val="tx1"/>
              </a:solidFill>
            </a:rPr>
            <a:t>領域</a:t>
          </a:r>
        </a:p>
      </dsp:txBody>
      <dsp:txXfrm>
        <a:off x="1612044" y="1123570"/>
        <a:ext cx="1387124" cy="1155937"/>
      </dsp:txXfrm>
    </dsp:sp>
    <dsp:sp modelId="{2540E5AB-48E3-4972-91CD-F5436D2B5E2E}">
      <dsp:nvSpPr>
        <dsp:cNvPr id="0" name=""/>
        <dsp:cNvSpPr/>
      </dsp:nvSpPr>
      <dsp:spPr>
        <a:xfrm>
          <a:off x="1082020" y="60108"/>
          <a:ext cx="4364818" cy="436481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6DC93-395F-43A3-9838-FD0234A67583}">
      <dsp:nvSpPr>
        <dsp:cNvPr id="0" name=""/>
        <dsp:cNvSpPr/>
      </dsp:nvSpPr>
      <dsp:spPr>
        <a:xfrm>
          <a:off x="1001709" y="198575"/>
          <a:ext cx="4364818" cy="436481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09395-2E6B-4444-8C73-E847204919BD}">
      <dsp:nvSpPr>
        <dsp:cNvPr id="0" name=""/>
        <dsp:cNvSpPr/>
      </dsp:nvSpPr>
      <dsp:spPr>
        <a:xfrm>
          <a:off x="921398" y="60108"/>
          <a:ext cx="4364818" cy="436481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B2B6BD-7E8B-4CB3-9C28-308919450F86}"/>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D3DC0CE-3638-4E5A-9FB8-6C15930BC8A3}"/>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9B1CDE-A40C-4592-8397-8EA9AFCC7C30}" type="datetimeFigureOut">
              <a:rPr kumimoji="1" lang="ja-JP" altLang="en-US" smtClean="0"/>
              <a:t>2025/5/24</a:t>
            </a:fld>
            <a:endParaRPr kumimoji="1" lang="ja-JP" altLang="en-US"/>
          </a:p>
        </p:txBody>
      </p:sp>
      <p:sp>
        <p:nvSpPr>
          <p:cNvPr id="4" name="フッター プレースホルダー 3">
            <a:extLst>
              <a:ext uri="{FF2B5EF4-FFF2-40B4-BE49-F238E27FC236}">
                <a16:creationId xmlns:a16="http://schemas.microsoft.com/office/drawing/2014/main" id="{05203D3C-954A-460B-BC3A-5293C4B205B1}"/>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7CAAAA4-10F4-4C4D-BE35-E2DE33761B1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004ACA5C-50BE-41BC-A10E-8817563EB204}" type="slidenum">
              <a:rPr kumimoji="1" lang="ja-JP" altLang="en-US" smtClean="0"/>
              <a:t>‹#›</a:t>
            </a:fld>
            <a:endParaRPr kumimoji="1" lang="ja-JP" altLang="en-US"/>
          </a:p>
        </p:txBody>
      </p:sp>
    </p:spTree>
    <p:extLst>
      <p:ext uri="{BB962C8B-B14F-4D97-AF65-F5344CB8AC3E}">
        <p14:creationId xmlns:p14="http://schemas.microsoft.com/office/powerpoint/2010/main" val="57185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ABF6C55-A538-43AF-B0EF-D0683C02CCEA}" type="datetimeFigureOut">
              <a:rPr kumimoji="1" lang="ja-JP" altLang="en-US" smtClean="0"/>
              <a:t>2025/5/24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4536151-31B1-470D-AB3D-728FCD97D441}" type="slidenum">
              <a:rPr kumimoji="1" lang="ja-JP" altLang="en-US" smtClean="0"/>
              <a:t>‹#›</a:t>
            </a:fld>
            <a:endParaRPr kumimoji="1" lang="ja-JP" altLang="en-US"/>
          </a:p>
        </p:txBody>
      </p:sp>
    </p:spTree>
    <p:extLst>
      <p:ext uri="{BB962C8B-B14F-4D97-AF65-F5344CB8AC3E}">
        <p14:creationId xmlns:p14="http://schemas.microsoft.com/office/powerpoint/2010/main" val="1786113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br>
              <a:rPr kumimoji="1" lang="en-US" altLang="ja-JP" dirty="0"/>
            </a:br>
            <a:r>
              <a:rPr kumimoji="1" lang="ja-JP" altLang="en-US" dirty="0"/>
              <a:t>お時間になりましたので、説明会を開始したく思います。</a:t>
            </a:r>
            <a:endParaRPr kumimoji="1" lang="en-US" altLang="ja-JP" dirty="0"/>
          </a:p>
          <a:p>
            <a:r>
              <a:rPr kumimoji="1" lang="ja-JP" altLang="en-US" dirty="0"/>
              <a:t>本日は</a:t>
            </a:r>
            <a:r>
              <a:rPr kumimoji="1" lang="en-US" altLang="ja-JP" dirty="0"/>
              <a:t>SAW</a:t>
            </a:r>
            <a:r>
              <a:rPr kumimoji="1" lang="ja-JP" altLang="en-US" dirty="0"/>
              <a:t>の一環として、留学に生かせる全学共通科目とグローバル教養副専攻というテーマでご説明をしたく思います。</a:t>
            </a:r>
            <a:endParaRPr kumimoji="1" lang="en-US" altLang="ja-JP" dirty="0"/>
          </a:p>
          <a:p>
            <a:endParaRPr kumimoji="1" lang="en-US" altLang="ja-JP" dirty="0"/>
          </a:p>
          <a:p>
            <a:r>
              <a:rPr kumimoji="1" lang="ja-JP" altLang="en-US" dirty="0"/>
              <a:t>本日説明を担当させていただきます、全学共通教育事務室の中島です。よろしくお願いいたします。</a:t>
            </a:r>
            <a:endParaRPr kumimoji="1" lang="en-US" altLang="ja-JP" dirty="0"/>
          </a:p>
          <a:p>
            <a:endParaRPr kumimoji="1" lang="en-US" altLang="ja-JP" dirty="0"/>
          </a:p>
          <a:p>
            <a:r>
              <a:rPr kumimoji="1" lang="ja-JP" altLang="en-US" dirty="0"/>
              <a:t>まず、皆さんに</a:t>
            </a:r>
            <a:r>
              <a:rPr kumimoji="1" lang="en-US" altLang="ja-JP" dirty="0"/>
              <a:t>1</a:t>
            </a:r>
            <a:r>
              <a:rPr kumimoji="1" lang="ja-JP" altLang="en-US" dirty="0"/>
              <a:t>点質問がございます。</a:t>
            </a:r>
            <a:endParaRPr kumimoji="1" lang="en-US" altLang="ja-JP" dirty="0"/>
          </a:p>
          <a:p>
            <a:r>
              <a:rPr kumimoji="1" lang="ja-JP" altLang="en-US" dirty="0"/>
              <a:t>グローバル教養副専攻に本登録している方は挙手ボタンを押して下さい。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0</a:t>
            </a:fld>
            <a:endParaRPr kumimoji="1" lang="ja-JP" altLang="en-US"/>
          </a:p>
        </p:txBody>
      </p:sp>
    </p:spTree>
    <p:extLst>
      <p:ext uri="{BB962C8B-B14F-4D97-AF65-F5344CB8AC3E}">
        <p14:creationId xmlns:p14="http://schemas.microsoft.com/office/powerpoint/2010/main" val="333496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ここまで、大まかな概要を話してまいりましたが、</a:t>
            </a:r>
            <a:r>
              <a:rPr kumimoji="1" lang="en-US" altLang="ja-JP" dirty="0"/>
              <a:t>G</a:t>
            </a:r>
            <a:r>
              <a:rPr kumimoji="1" lang="ja-JP" altLang="en-US" dirty="0"/>
              <a:t>副専攻を修了した学生からはこのような声があります。</a:t>
            </a:r>
            <a:endParaRPr kumimoji="1" lang="en-US" altLang="ja-JP" dirty="0"/>
          </a:p>
          <a:p>
            <a:endParaRPr kumimoji="1" lang="en-US" altLang="ja-JP" dirty="0"/>
          </a:p>
          <a:p>
            <a:r>
              <a:rPr kumimoji="1" lang="ja-JP" altLang="en-US" dirty="0"/>
              <a:t>これらは抜粋であり、修了者の声は、</a:t>
            </a:r>
            <a:r>
              <a:rPr kumimoji="1" lang="en-US" altLang="ja-JP" dirty="0"/>
              <a:t>G</a:t>
            </a:r>
            <a:r>
              <a:rPr kumimoji="1" lang="ja-JP" altLang="en-US" dirty="0"/>
              <a:t>副専攻のパンフレットにも掲載されておりますので、是非ともご覧ください。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9</a:t>
            </a:fld>
            <a:endParaRPr kumimoji="1" lang="ja-JP" altLang="en-US"/>
          </a:p>
        </p:txBody>
      </p:sp>
    </p:spTree>
    <p:extLst>
      <p:ext uri="{BB962C8B-B14F-4D97-AF65-F5344CB8AC3E}">
        <p14:creationId xmlns:p14="http://schemas.microsoft.com/office/powerpoint/2010/main" val="286095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ここまでは、概要等を説明してまいりましたが、</a:t>
            </a:r>
            <a:r>
              <a:rPr kumimoji="1" lang="en-US" altLang="ja-JP" dirty="0"/>
              <a:t>G</a:t>
            </a:r>
            <a:r>
              <a:rPr kumimoji="1" lang="ja-JP" altLang="en-US" dirty="0"/>
              <a:t>副専攻には様々な履修モデルがございます。</a:t>
            </a:r>
            <a:endParaRPr kumimoji="1" lang="en-US" altLang="ja-JP" dirty="0"/>
          </a:p>
          <a:p>
            <a:r>
              <a:rPr kumimoji="1" lang="ja-JP" altLang="en-US" dirty="0"/>
              <a:t>そのため、本日は</a:t>
            </a:r>
            <a:r>
              <a:rPr kumimoji="1" lang="en-US" altLang="ja-JP" dirty="0"/>
              <a:t>3</a:t>
            </a:r>
            <a:r>
              <a:rPr kumimoji="1" lang="ja-JP" altLang="en-US" dirty="0"/>
              <a:t>つのケースを紹介したく思います。</a:t>
            </a:r>
            <a:endParaRPr kumimoji="1" lang="en-US" altLang="ja-JP" dirty="0"/>
          </a:p>
          <a:p>
            <a:endParaRPr kumimoji="1" lang="en-US" altLang="ja-JP" dirty="0"/>
          </a:p>
          <a:p>
            <a:r>
              <a:rPr kumimoji="1" lang="ja-JP" altLang="en-US" dirty="0"/>
              <a:t>この学生は現代心理学部ですので、入学から卒業まで現代心理学部の必修・選択・自由科目を履修します。</a:t>
            </a:r>
            <a:endParaRPr kumimoji="1" lang="en-US" altLang="ja-JP" dirty="0"/>
          </a:p>
          <a:p>
            <a:endParaRPr kumimoji="1" lang="en-US" altLang="ja-JP" dirty="0"/>
          </a:p>
          <a:p>
            <a:r>
              <a:rPr kumimoji="1" lang="en-US" altLang="ja-JP" dirty="0"/>
              <a:t>G</a:t>
            </a:r>
            <a:r>
              <a:rPr kumimoji="1" lang="ja-JP" altLang="en-US" dirty="0"/>
              <a:t>副専攻の在り方は、概要でも説明した通り、主専攻に併せて学びを深めていくものですので、本登録をした場合、</a:t>
            </a:r>
            <a:endParaRPr kumimoji="1" lang="en-US" altLang="ja-JP" dirty="0"/>
          </a:p>
          <a:p>
            <a:r>
              <a:rPr kumimoji="1" lang="ja-JP" altLang="en-US" dirty="0"/>
              <a:t>上記図のように主専攻と並行する形で副専攻の履修が進んでいくことになります。</a:t>
            </a:r>
            <a:endParaRPr kumimoji="1" lang="en-US" altLang="ja-JP" dirty="0"/>
          </a:p>
          <a:p>
            <a:endParaRPr kumimoji="1" lang="en-US" altLang="ja-JP" dirty="0"/>
          </a:p>
          <a:p>
            <a:endParaRPr kumimoji="1" lang="en-US" altLang="ja-JP" dirty="0"/>
          </a:p>
          <a:p>
            <a:r>
              <a:rPr kumimoji="1" lang="ja-JP" altLang="en-US" dirty="0"/>
              <a:t>そして、この学生は</a:t>
            </a:r>
            <a:r>
              <a:rPr kumimoji="1" lang="en-US" altLang="ja-JP" dirty="0"/>
              <a:t>L&amp;C</a:t>
            </a:r>
            <a:r>
              <a:rPr kumimoji="1" lang="ja-JP" altLang="en-US" dirty="0"/>
              <a:t>コースの</a:t>
            </a:r>
            <a:r>
              <a:rPr kumimoji="1" lang="en-US" altLang="ja-JP" dirty="0"/>
              <a:t>French L&amp;C</a:t>
            </a:r>
            <a:r>
              <a:rPr kumimoji="1" lang="ja-JP" altLang="en-US" dirty="0"/>
              <a:t>を履修しているので、必要修了要件に沿って、修了要件単位を習得していきます。</a:t>
            </a:r>
            <a:endParaRPr kumimoji="1" lang="en-US" altLang="ja-JP" dirty="0"/>
          </a:p>
          <a:p>
            <a:r>
              <a:rPr kumimoji="1" lang="ja-JP" altLang="en-US" dirty="0"/>
              <a:t>また、先ほどもお話したと通り、</a:t>
            </a:r>
            <a:r>
              <a:rPr kumimoji="1" lang="en-US" altLang="ja-JP" dirty="0"/>
              <a:t>G</a:t>
            </a:r>
            <a:r>
              <a:rPr kumimoji="1" lang="ja-JP" altLang="en-US" dirty="0"/>
              <a:t>副専攻は海外体験が必要となります。この学生は、</a:t>
            </a:r>
            <a:r>
              <a:rPr kumimoji="1" lang="en-US" altLang="ja-JP" dirty="0"/>
              <a:t>2</a:t>
            </a:r>
            <a:r>
              <a:rPr kumimoji="1" lang="ja-JP" altLang="en-US" dirty="0"/>
              <a:t>年の夏休みに短期海外プログラムに参加していますね。</a:t>
            </a:r>
            <a:endParaRPr kumimoji="1" lang="en-US" altLang="ja-JP" dirty="0"/>
          </a:p>
          <a:p>
            <a:r>
              <a:rPr kumimoji="1" lang="ja-JP" altLang="en-US" dirty="0"/>
              <a:t>海外プログラムは、</a:t>
            </a:r>
            <a:r>
              <a:rPr kumimoji="1" lang="en-US" altLang="ja-JP" dirty="0"/>
              <a:t>DEPARTURE</a:t>
            </a:r>
            <a:r>
              <a:rPr kumimoji="1" lang="ja-JP" altLang="en-US" dirty="0"/>
              <a:t>をご覧いただくとわかる通り、短期間から長期間の様々なプログラムが掲載されていますので、ぜひご確認ください。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10</a:t>
            </a:fld>
            <a:endParaRPr kumimoji="1" lang="ja-JP" altLang="en-US"/>
          </a:p>
        </p:txBody>
      </p:sp>
    </p:spTree>
    <p:extLst>
      <p:ext uri="{BB962C8B-B14F-4D97-AF65-F5344CB8AC3E}">
        <p14:creationId xmlns:p14="http://schemas.microsoft.com/office/powerpoint/2010/main" val="184608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つ目のモデルです。</a:t>
            </a:r>
            <a:endParaRPr kumimoji="1" lang="en-US" altLang="ja-JP" dirty="0"/>
          </a:p>
          <a:p>
            <a:endParaRPr kumimoji="1" lang="en-US" altLang="ja-JP" dirty="0"/>
          </a:p>
          <a:p>
            <a:r>
              <a:rPr kumimoji="1" lang="ja-JP" altLang="en-US" dirty="0"/>
              <a:t>このパターンでは、</a:t>
            </a:r>
            <a:r>
              <a:rPr kumimoji="1" lang="en-US" altLang="ja-JP" dirty="0"/>
              <a:t>1</a:t>
            </a:r>
            <a:r>
              <a:rPr kumimoji="1" lang="ja-JP" altLang="en-US" dirty="0"/>
              <a:t>年生の時は</a:t>
            </a:r>
            <a:r>
              <a:rPr kumimoji="1" lang="en-US" altLang="ja-JP" dirty="0"/>
              <a:t>G</a:t>
            </a:r>
            <a:r>
              <a:rPr kumimoji="1" lang="ja-JP" altLang="en-US" dirty="0"/>
              <a:t>副専攻には仮登録状態で、本登録はしていませんでした。</a:t>
            </a:r>
            <a:endParaRPr kumimoji="1" lang="en-US" altLang="ja-JP" dirty="0"/>
          </a:p>
          <a:p>
            <a:r>
              <a:rPr kumimoji="1" lang="en-US" altLang="ja-JP" dirty="0"/>
              <a:t>G</a:t>
            </a:r>
            <a:r>
              <a:rPr kumimoji="1" lang="ja-JP" altLang="en-US" dirty="0"/>
              <a:t>副専攻はデフォルトで仮登録になっております。</a:t>
            </a:r>
            <a:endParaRPr kumimoji="1" lang="en-US" altLang="ja-JP" dirty="0"/>
          </a:p>
          <a:p>
            <a:r>
              <a:rPr kumimoji="1" lang="en-US" altLang="ja-JP" dirty="0"/>
              <a:t>2016</a:t>
            </a:r>
            <a:r>
              <a:rPr kumimoji="1" lang="ja-JP" altLang="en-US" dirty="0"/>
              <a:t>年度に入学した学生は、入学と同時に仮登録にされる仕組みとなっています。</a:t>
            </a:r>
            <a:endParaRPr kumimoji="1" lang="en-US" altLang="ja-JP" dirty="0"/>
          </a:p>
          <a:p>
            <a:r>
              <a:rPr kumimoji="1" lang="ja-JP" altLang="en-US" dirty="0"/>
              <a:t>この学生は</a:t>
            </a:r>
            <a:r>
              <a:rPr kumimoji="1" lang="en-US" altLang="ja-JP" dirty="0"/>
              <a:t>2</a:t>
            </a:r>
            <a:r>
              <a:rPr kumimoji="1" lang="ja-JP" altLang="en-US" dirty="0"/>
              <a:t>年生の進級時に</a:t>
            </a:r>
            <a:r>
              <a:rPr kumimoji="1" lang="en-US" altLang="ja-JP" dirty="0"/>
              <a:t>G</a:t>
            </a:r>
            <a:r>
              <a:rPr kumimoji="1" lang="ja-JP" altLang="en-US" dirty="0"/>
              <a:t>副専攻に本格的に興味を抱き、</a:t>
            </a:r>
            <a:r>
              <a:rPr kumimoji="1" lang="en-US" altLang="ja-JP" dirty="0"/>
              <a:t>2</a:t>
            </a:r>
            <a:r>
              <a:rPr kumimoji="1" lang="ja-JP" altLang="en-US" dirty="0"/>
              <a:t>年生の春学期の履修登録のタイミングで</a:t>
            </a:r>
            <a:r>
              <a:rPr kumimoji="1" lang="en-US" altLang="ja-JP" dirty="0"/>
              <a:t>G</a:t>
            </a:r>
            <a:r>
              <a:rPr kumimoji="1" lang="ja-JP" altLang="en-US" dirty="0"/>
              <a:t>副専攻の本登録をいたしました。</a:t>
            </a:r>
            <a:endParaRPr kumimoji="1" lang="en-US" altLang="ja-JP" dirty="0"/>
          </a:p>
          <a:p>
            <a:endParaRPr kumimoji="1" lang="en-US" altLang="ja-JP" dirty="0"/>
          </a:p>
          <a:p>
            <a:r>
              <a:rPr kumimoji="1" lang="ja-JP" altLang="en-US" dirty="0"/>
              <a:t>なお、</a:t>
            </a:r>
            <a:r>
              <a:rPr kumimoji="1" lang="en-US" altLang="ja-JP" dirty="0"/>
              <a:t>G</a:t>
            </a:r>
            <a:r>
              <a:rPr kumimoji="1" lang="ja-JP" altLang="en-US" dirty="0"/>
              <a:t>副専攻の特徴でもお話した通り、仮登録の際に履修した単位も本登録後に修了単位として算入されます。そのため、</a:t>
            </a:r>
            <a:r>
              <a:rPr kumimoji="1" lang="en-US" altLang="ja-JP" dirty="0"/>
              <a:t>2</a:t>
            </a:r>
            <a:r>
              <a:rPr kumimoji="1" lang="ja-JP" altLang="en-US" dirty="0"/>
              <a:t>年次から本登録をしても特に不利益は被らずに修了することが可能です！</a:t>
            </a:r>
            <a:endParaRPr kumimoji="1" lang="en-US" altLang="ja-JP" dirty="0"/>
          </a:p>
          <a:p>
            <a:r>
              <a:rPr kumimoji="1" lang="ja-JP" altLang="en-US" dirty="0"/>
              <a:t>また、この学生は、海外体験として、全カリの海外プログラムであるフランス語海外言語文化研修に行っていますね。こちらも、もちろん海外体験の認定になりますし、正課科目ですので自動認定の対象となります。</a:t>
            </a:r>
            <a:endParaRPr kumimoji="1" lang="en-US" altLang="ja-JP" dirty="0"/>
          </a:p>
          <a:p>
            <a:endParaRPr kumimoji="1" lang="en-US" altLang="ja-JP" dirty="0"/>
          </a:p>
          <a:p>
            <a:r>
              <a:rPr kumimoji="1" lang="ja-JP" altLang="en-US" dirty="0"/>
              <a:t>こうして、</a:t>
            </a:r>
            <a:r>
              <a:rPr kumimoji="1" lang="en-US" altLang="ja-JP" dirty="0"/>
              <a:t>2</a:t>
            </a:r>
            <a:r>
              <a:rPr kumimoji="1" lang="ja-JP" altLang="en-US" dirty="0"/>
              <a:t>年次から本登録をしても海外体験等を経て修了することができます。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11</a:t>
            </a:fld>
            <a:endParaRPr kumimoji="1" lang="ja-JP" altLang="en-US"/>
          </a:p>
        </p:txBody>
      </p:sp>
    </p:spTree>
    <p:extLst>
      <p:ext uri="{BB962C8B-B14F-4D97-AF65-F5344CB8AC3E}">
        <p14:creationId xmlns:p14="http://schemas.microsoft.com/office/powerpoint/2010/main" val="351308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最後のモデルです。</a:t>
            </a:r>
            <a:endParaRPr kumimoji="1" lang="en-US" altLang="ja-JP" dirty="0"/>
          </a:p>
          <a:p>
            <a:r>
              <a:rPr kumimoji="1" lang="ja-JP" altLang="en-US" dirty="0"/>
              <a:t>この学生は、</a:t>
            </a:r>
            <a:r>
              <a:rPr kumimoji="1" lang="en-US" altLang="ja-JP" dirty="0"/>
              <a:t>1</a:t>
            </a:r>
            <a:r>
              <a:rPr kumimoji="1" lang="ja-JP" altLang="en-US" dirty="0"/>
              <a:t>年次生から</a:t>
            </a:r>
            <a:r>
              <a:rPr kumimoji="1" lang="en-US" altLang="ja-JP" dirty="0"/>
              <a:t>G</a:t>
            </a:r>
            <a:r>
              <a:rPr kumimoji="1" lang="ja-JP" altLang="en-US" dirty="0"/>
              <a:t>副専攻を本登録していました。</a:t>
            </a:r>
            <a:endParaRPr kumimoji="1" lang="en-US" altLang="ja-JP" dirty="0"/>
          </a:p>
          <a:p>
            <a:endParaRPr kumimoji="1" lang="en-US" altLang="ja-JP" dirty="0"/>
          </a:p>
          <a:p>
            <a:r>
              <a:rPr kumimoji="1" lang="ja-JP" altLang="en-US" dirty="0"/>
              <a:t>ただ、</a:t>
            </a:r>
            <a:r>
              <a:rPr kumimoji="1" lang="en-US" altLang="ja-JP" dirty="0"/>
              <a:t>1</a:t>
            </a:r>
            <a:r>
              <a:rPr kumimoji="1" lang="ja-JP" altLang="en-US" dirty="0"/>
              <a:t>年次生では</a:t>
            </a:r>
            <a:r>
              <a:rPr kumimoji="1" lang="en-US" altLang="ja-JP" dirty="0"/>
              <a:t>Arts &amp; Science Course </a:t>
            </a:r>
            <a:r>
              <a:rPr kumimoji="1" lang="ja-JP" altLang="en-US" dirty="0"/>
              <a:t>の </a:t>
            </a:r>
            <a:r>
              <a:rPr kumimoji="1" lang="en-US" altLang="ja-JP" dirty="0"/>
              <a:t>Global</a:t>
            </a:r>
            <a:r>
              <a:rPr kumimoji="1" lang="ja-JP" altLang="en-US" dirty="0"/>
              <a:t>　</a:t>
            </a:r>
            <a:r>
              <a:rPr kumimoji="1" lang="en-US" altLang="ja-JP" dirty="0"/>
              <a:t>Sports</a:t>
            </a:r>
            <a:r>
              <a:rPr kumimoji="1" lang="ja-JP" altLang="en-US" dirty="0"/>
              <a:t>を登録していましたが、</a:t>
            </a:r>
            <a:r>
              <a:rPr kumimoji="1" lang="en-US" altLang="ja-JP" dirty="0"/>
              <a:t>1</a:t>
            </a:r>
            <a:r>
              <a:rPr kumimoji="1" lang="ja-JP" altLang="en-US" dirty="0"/>
              <a:t>年次の必修言語科目の第二外国語でフランス語圏の文化や言語に興味を抱きました。</a:t>
            </a:r>
            <a:endParaRPr kumimoji="1" lang="en-US" altLang="ja-JP" dirty="0"/>
          </a:p>
          <a:p>
            <a:r>
              <a:rPr kumimoji="1" lang="ja-JP" altLang="en-US" dirty="0"/>
              <a:t>そして、フランス語圏への留学もしたいと考え、</a:t>
            </a:r>
            <a:r>
              <a:rPr kumimoji="1" lang="en-US" altLang="ja-JP" dirty="0"/>
              <a:t>2</a:t>
            </a:r>
            <a:r>
              <a:rPr kumimoji="1" lang="ja-JP" altLang="en-US" dirty="0"/>
              <a:t>年次生からコース・テーマ変更を行いました。</a:t>
            </a:r>
            <a:endParaRPr kumimoji="1" lang="en-US" altLang="ja-JP" dirty="0"/>
          </a:p>
          <a:p>
            <a:endParaRPr kumimoji="1" lang="en-US" altLang="ja-JP" dirty="0"/>
          </a:p>
          <a:p>
            <a:r>
              <a:rPr kumimoji="1" lang="en-US" altLang="ja-JP" dirty="0"/>
              <a:t>G</a:t>
            </a:r>
            <a:r>
              <a:rPr kumimoji="1" lang="ja-JP" altLang="en-US" dirty="0"/>
              <a:t>副専攻の特徴でもありますが、コース・テーマ変更を行っても、そのコース・テーマの修了要件科目であれば、単位算入はされます。</a:t>
            </a:r>
            <a:endParaRPr kumimoji="1" lang="en-US" altLang="ja-JP" dirty="0"/>
          </a:p>
          <a:p>
            <a:endParaRPr kumimoji="1" lang="en-US" altLang="ja-JP" dirty="0"/>
          </a:p>
          <a:p>
            <a:endParaRPr kumimoji="1" lang="en-US" altLang="ja-JP" dirty="0"/>
          </a:p>
          <a:p>
            <a:r>
              <a:rPr kumimoji="1" lang="en-US" altLang="ja-JP" dirty="0"/>
              <a:t>3</a:t>
            </a:r>
            <a:r>
              <a:rPr kumimoji="1" lang="ja-JP" altLang="en-US" dirty="0"/>
              <a:t>つのモデルを紹介してまいりましたが、様々な形で、自身の興味・関心に合わせて臨機応変に学ぶことが可能です。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12</a:t>
            </a:fld>
            <a:endParaRPr kumimoji="1" lang="ja-JP" altLang="en-US"/>
          </a:p>
        </p:txBody>
      </p:sp>
    </p:spTree>
    <p:extLst>
      <p:ext uri="{BB962C8B-B14F-4D97-AF65-F5344CB8AC3E}">
        <p14:creationId xmlns:p14="http://schemas.microsoft.com/office/powerpoint/2010/main" val="87336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続いて、全カリ✕グローバル教養副専攻についてお話いたします。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13</a:t>
            </a:fld>
            <a:endParaRPr kumimoji="1" lang="ja-JP" altLang="en-US"/>
          </a:p>
        </p:txBody>
      </p:sp>
    </p:spTree>
    <p:extLst>
      <p:ext uri="{BB962C8B-B14F-4D97-AF65-F5344CB8AC3E}">
        <p14:creationId xmlns:p14="http://schemas.microsoft.com/office/powerpoint/2010/main" val="424298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A&amp;S</a:t>
            </a:r>
            <a:r>
              <a:rPr kumimoji="1" lang="ja-JP" altLang="en-US" dirty="0"/>
              <a:t>コース・</a:t>
            </a:r>
            <a:r>
              <a:rPr kumimoji="1" lang="en-US" altLang="ja-JP" dirty="0"/>
              <a:t>L&amp;C</a:t>
            </a:r>
            <a:r>
              <a:rPr kumimoji="1" lang="ja-JP" altLang="en-US" dirty="0"/>
              <a:t>コースでは、このような科目が修了要件単位として定められています。</a:t>
            </a:r>
            <a:endParaRPr kumimoji="1" lang="en-US" altLang="ja-JP" dirty="0"/>
          </a:p>
          <a:p>
            <a:endParaRPr kumimoji="1" lang="en-US" altLang="ja-JP" dirty="0"/>
          </a:p>
          <a:p>
            <a:r>
              <a:rPr kumimoji="1" lang="en-US" altLang="ja-JP" dirty="0"/>
              <a:t>F</a:t>
            </a:r>
            <a:r>
              <a:rPr kumimoji="1" lang="ja-JP" altLang="en-US" dirty="0"/>
              <a:t>科目や言語自由科目、多彩な学びが修了要件の科目として決められています。</a:t>
            </a:r>
            <a:endParaRPr kumimoji="1" lang="en-US" altLang="ja-JP" dirty="0"/>
          </a:p>
          <a:p>
            <a:r>
              <a:rPr kumimoji="1" lang="en-US" altLang="ja-JP" dirty="0"/>
              <a:t>Discipline</a:t>
            </a:r>
            <a:r>
              <a:rPr kumimoji="1" lang="ja-JP" altLang="en-US" dirty="0"/>
              <a:t>については、一部特殊となりますので、詳細は</a:t>
            </a:r>
            <a:r>
              <a:rPr kumimoji="1" lang="en-US" altLang="ja-JP" dirty="0"/>
              <a:t>HP</a:t>
            </a:r>
            <a:r>
              <a:rPr kumimoji="1" lang="ja-JP" altLang="en-US" dirty="0"/>
              <a:t>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14</a:t>
            </a:fld>
            <a:endParaRPr kumimoji="1" lang="ja-JP" altLang="en-US"/>
          </a:p>
        </p:txBody>
      </p:sp>
    </p:spTree>
    <p:extLst>
      <p:ext uri="{BB962C8B-B14F-4D97-AF65-F5344CB8AC3E}">
        <p14:creationId xmlns:p14="http://schemas.microsoft.com/office/powerpoint/2010/main" val="17794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紹介した</a:t>
            </a:r>
            <a:r>
              <a:rPr kumimoji="1" lang="en-US" altLang="ja-JP" dirty="0"/>
              <a:t>F</a:t>
            </a:r>
            <a:r>
              <a:rPr kumimoji="1" lang="ja-JP" altLang="en-US" dirty="0"/>
              <a:t>科目を紹介いたします。</a:t>
            </a:r>
            <a:endParaRPr kumimoji="1" lang="en-US" altLang="ja-JP" dirty="0"/>
          </a:p>
          <a:p>
            <a:endParaRPr kumimoji="1" lang="en-US" altLang="ja-JP" dirty="0"/>
          </a:p>
          <a:p>
            <a:r>
              <a:rPr kumimoji="1" lang="en-US" altLang="ja-JP" dirty="0"/>
              <a:t>F</a:t>
            </a:r>
            <a:r>
              <a:rPr kumimoji="1" lang="ja-JP" altLang="en-US" dirty="0"/>
              <a:t>科目は、全カリ総合の英語科目です。授業が講義型の科目で構成されています。</a:t>
            </a:r>
            <a:endParaRPr kumimoji="1" lang="en-US" altLang="ja-JP" dirty="0"/>
          </a:p>
          <a:p>
            <a:r>
              <a:rPr kumimoji="1" lang="ja-JP" altLang="en-US" dirty="0"/>
              <a:t>特徴は記載の通り、英語で授業が行われ、留学生も多く履修しているのが特徴です。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15</a:t>
            </a:fld>
            <a:endParaRPr kumimoji="1" lang="ja-JP" altLang="en-US"/>
          </a:p>
        </p:txBody>
      </p:sp>
    </p:spTree>
    <p:extLst>
      <p:ext uri="{BB962C8B-B14F-4D97-AF65-F5344CB8AC3E}">
        <p14:creationId xmlns:p14="http://schemas.microsoft.com/office/powerpoint/2010/main" val="351124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主にこのような授業が展開されています。</a:t>
            </a:r>
            <a:endParaRPr kumimoji="1" lang="en-US" altLang="ja-JP" dirty="0"/>
          </a:p>
          <a:p>
            <a:endParaRPr kumimoji="1" lang="en-US" altLang="ja-JP" dirty="0"/>
          </a:p>
          <a:p>
            <a:r>
              <a:rPr kumimoji="1" lang="ja-JP" altLang="en-US" dirty="0"/>
              <a:t>この他にもたくさんの授業が展開されていますので、授業の詳細はシラバスをご確認ください。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16</a:t>
            </a:fld>
            <a:endParaRPr kumimoji="1" lang="ja-JP" altLang="en-US"/>
          </a:p>
        </p:txBody>
      </p:sp>
    </p:spTree>
    <p:extLst>
      <p:ext uri="{BB962C8B-B14F-4D97-AF65-F5344CB8AC3E}">
        <p14:creationId xmlns:p14="http://schemas.microsoft.com/office/powerpoint/2010/main" val="15133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全カリ総合の英語科目として、</a:t>
            </a:r>
            <a:r>
              <a:rPr kumimoji="1" lang="en-US" altLang="ja-JP" dirty="0"/>
              <a:t>F</a:t>
            </a:r>
            <a:r>
              <a:rPr kumimoji="1" lang="ja-JP" altLang="en-US" dirty="0"/>
              <a:t>科目を紹介しましたが、</a:t>
            </a:r>
            <a:endParaRPr kumimoji="1" lang="en-US" altLang="ja-JP" dirty="0"/>
          </a:p>
          <a:p>
            <a:r>
              <a:rPr kumimoji="1" lang="ja-JP" altLang="en-US" dirty="0"/>
              <a:t>グローバル教育センターが提供する実践科目もございます。</a:t>
            </a:r>
            <a:endParaRPr kumimoji="1" lang="en-US" altLang="ja-JP" dirty="0"/>
          </a:p>
          <a:p>
            <a:endParaRPr kumimoji="1" lang="en-US" altLang="ja-JP" dirty="0"/>
          </a:p>
          <a:p>
            <a:r>
              <a:rPr kumimoji="1" lang="ja-JP" altLang="en-US" dirty="0"/>
              <a:t>このような科目が展開されておりますが、</a:t>
            </a:r>
            <a:endParaRPr kumimoji="1" lang="en-US" altLang="ja-JP" dirty="0"/>
          </a:p>
          <a:p>
            <a:r>
              <a:rPr kumimoji="1" lang="ja-JP" altLang="en-US" dirty="0"/>
              <a:t>科目の詳細についてはシラバスまたはグローバル教育センターの</a:t>
            </a:r>
            <a:r>
              <a:rPr kumimoji="1" lang="en-US" altLang="ja-JP" dirty="0"/>
              <a:t>HP</a:t>
            </a:r>
            <a:r>
              <a:rPr kumimoji="1" lang="ja-JP" altLang="en-US" dirty="0"/>
              <a:t>をご覧ください。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17</a:t>
            </a:fld>
            <a:endParaRPr kumimoji="1" lang="ja-JP" altLang="en-US"/>
          </a:p>
        </p:txBody>
      </p:sp>
    </p:spTree>
    <p:extLst>
      <p:ext uri="{BB962C8B-B14F-4D97-AF65-F5344CB8AC3E}">
        <p14:creationId xmlns:p14="http://schemas.microsoft.com/office/powerpoint/2010/main" val="93043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今紹介した、全カリ総合の英語科目（</a:t>
            </a:r>
            <a:r>
              <a:rPr kumimoji="1" lang="en-US" altLang="ja-JP" dirty="0"/>
              <a:t>F</a:t>
            </a:r>
            <a:r>
              <a:rPr kumimoji="1" lang="ja-JP" altLang="en-US" dirty="0"/>
              <a:t>科目・実践科目）についてのパンフレットが</a:t>
            </a:r>
            <a:r>
              <a:rPr kumimoji="1" lang="en-US" altLang="ja-JP" dirty="0"/>
              <a:t>4</a:t>
            </a:r>
            <a:r>
              <a:rPr kumimoji="1" lang="ja-JP" altLang="en-US" dirty="0"/>
              <a:t>月にリニューアルいたしました。</a:t>
            </a:r>
            <a:endParaRPr kumimoji="1" lang="en-US" altLang="ja-JP" dirty="0"/>
          </a:p>
          <a:p>
            <a:r>
              <a:rPr kumimoji="1" lang="en-US" altLang="ja-JP" dirty="0"/>
              <a:t>12</a:t>
            </a:r>
            <a:r>
              <a:rPr kumimoji="1" lang="ja-JP" altLang="en-US" dirty="0"/>
              <a:t>号館全カリ掲示板をはじめとし、学内各所で配布しておりますので、ぜひともご覧ください。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18</a:t>
            </a:fld>
            <a:endParaRPr kumimoji="1" lang="ja-JP" altLang="en-US"/>
          </a:p>
        </p:txBody>
      </p:sp>
    </p:spTree>
    <p:extLst>
      <p:ext uri="{BB962C8B-B14F-4D97-AF65-F5344CB8AC3E}">
        <p14:creationId xmlns:p14="http://schemas.microsoft.com/office/powerpoint/2010/main" val="214052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本日はこの</a:t>
            </a:r>
            <a:r>
              <a:rPr kumimoji="1" lang="en-US" altLang="ja-JP" dirty="0"/>
              <a:t>4</a:t>
            </a:r>
            <a:r>
              <a:rPr kumimoji="1" lang="ja-JP" altLang="en-US" dirty="0"/>
              <a:t>つの項目で進めたいと思います。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a:t>
            </a:fld>
            <a:endParaRPr kumimoji="1" lang="ja-JP" altLang="en-US"/>
          </a:p>
        </p:txBody>
      </p:sp>
    </p:spTree>
    <p:extLst>
      <p:ext uri="{BB962C8B-B14F-4D97-AF65-F5344CB8AC3E}">
        <p14:creationId xmlns:p14="http://schemas.microsoft.com/office/powerpoint/2010/main" val="344044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また、総合科目では、特定の言語圏の社会や文化、文学を学べる科目が展開されています。</a:t>
            </a:r>
            <a:endParaRPr kumimoji="1" lang="en-US" altLang="ja-JP" dirty="0"/>
          </a:p>
          <a:p>
            <a:r>
              <a:rPr kumimoji="1" lang="ja-JP" altLang="en-US" dirty="0"/>
              <a:t>詳細はシラバスをご覧いただければと思いますが、留学を考えている言語圏の授業を履修してみたり、興味のある言語圏の授業を履修したりすることができます。</a:t>
            </a:r>
            <a:endParaRPr kumimoji="1" lang="en-US" altLang="ja-JP" dirty="0"/>
          </a:p>
          <a:p>
            <a:r>
              <a:rPr kumimoji="1" lang="ja-JP" altLang="en-US" dirty="0"/>
              <a:t>これらの科目が、皆さんが登録しているコース・テーマのどの系列に算入されるかについては、後ほど紹介する科目検索システムからご確認ください。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19</a:t>
            </a:fld>
            <a:endParaRPr kumimoji="1" lang="ja-JP" altLang="en-US"/>
          </a:p>
        </p:txBody>
      </p:sp>
    </p:spTree>
    <p:extLst>
      <p:ext uri="{BB962C8B-B14F-4D97-AF65-F5344CB8AC3E}">
        <p14:creationId xmlns:p14="http://schemas.microsoft.com/office/powerpoint/2010/main" val="297906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続いて、英語自由科目です。</a:t>
            </a:r>
            <a:endParaRPr kumimoji="1" lang="en-US" altLang="ja-JP" dirty="0"/>
          </a:p>
          <a:p>
            <a:r>
              <a:rPr kumimoji="1" lang="ja-JP" altLang="en-US" dirty="0"/>
              <a:t>英語は</a:t>
            </a:r>
            <a:r>
              <a:rPr kumimoji="1" lang="en-US" altLang="ja-JP" dirty="0"/>
              <a:t>3</a:t>
            </a:r>
            <a:r>
              <a:rPr kumimoji="1" lang="ja-JP" altLang="en-US" dirty="0"/>
              <a:t>つの領域から展開されています。</a:t>
            </a:r>
            <a:endParaRPr kumimoji="1" lang="en-US" altLang="ja-JP" dirty="0"/>
          </a:p>
          <a:p>
            <a:r>
              <a:rPr kumimoji="1" lang="ja-JP" altLang="en-US" dirty="0"/>
              <a:t>主に、留学準備の領域にあたるのは、</a:t>
            </a:r>
            <a:r>
              <a:rPr kumimoji="1" lang="en-US" altLang="ja-JP" dirty="0"/>
              <a:t>Global Communication</a:t>
            </a:r>
            <a:r>
              <a:rPr kumimoji="1" lang="ja-JP" altLang="en-US" dirty="0"/>
              <a:t>領域です。</a:t>
            </a:r>
            <a:endParaRPr kumimoji="1" lang="en-US" altLang="ja-JP" dirty="0"/>
          </a:p>
          <a:p>
            <a:endParaRPr kumimoji="1" lang="en-US" altLang="ja-JP" dirty="0"/>
          </a:p>
          <a:p>
            <a:r>
              <a:rPr kumimoji="1" lang="ja-JP" altLang="en-US" dirty="0"/>
              <a:t>留学に向けて、このような授業が展開されています。</a:t>
            </a:r>
            <a:endParaRPr kumimoji="1" lang="en-US" altLang="ja-JP" dirty="0"/>
          </a:p>
          <a:p>
            <a:r>
              <a:rPr kumimoji="1" lang="ja-JP" altLang="en-US" dirty="0"/>
              <a:t>ここでは紹介しきれませんので、科目表等から気になる科目を探してみてください。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20</a:t>
            </a:fld>
            <a:endParaRPr kumimoji="1" lang="ja-JP" altLang="en-US"/>
          </a:p>
        </p:txBody>
      </p:sp>
    </p:spTree>
    <p:extLst>
      <p:ext uri="{BB962C8B-B14F-4D97-AF65-F5344CB8AC3E}">
        <p14:creationId xmlns:p14="http://schemas.microsoft.com/office/powerpoint/2010/main" val="376066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続いて、言語</a:t>
            </a:r>
            <a:r>
              <a:rPr kumimoji="1" lang="en-US" altLang="ja-JP" dirty="0"/>
              <a:t>B</a:t>
            </a:r>
            <a:r>
              <a:rPr kumimoji="1" lang="ja-JP" altLang="en-US" dirty="0"/>
              <a:t>自由科目です。</a:t>
            </a:r>
            <a:endParaRPr kumimoji="1" lang="en-US" altLang="ja-JP" dirty="0"/>
          </a:p>
          <a:p>
            <a:endParaRPr kumimoji="1" lang="en-US" altLang="ja-JP" dirty="0"/>
          </a:p>
          <a:p>
            <a:r>
              <a:rPr kumimoji="1" lang="ja-JP" altLang="en-US" dirty="0"/>
              <a:t>こちらは</a:t>
            </a:r>
            <a:r>
              <a:rPr kumimoji="1" lang="en-US" altLang="ja-JP" dirty="0"/>
              <a:t>2024</a:t>
            </a:r>
            <a:r>
              <a:rPr kumimoji="1" lang="ja-JP" altLang="en-US" dirty="0"/>
              <a:t>年度に新カリキュラムとなり、学びの可能性が広がりました。</a:t>
            </a:r>
            <a:endParaRPr kumimoji="1" lang="en-US" altLang="ja-JP" dirty="0"/>
          </a:p>
          <a:p>
            <a:r>
              <a:rPr kumimoji="1" lang="ja-JP" altLang="en-US" dirty="0"/>
              <a:t>現在</a:t>
            </a:r>
            <a:r>
              <a:rPr kumimoji="1" lang="en-US" altLang="ja-JP" dirty="0"/>
              <a:t>4</a:t>
            </a:r>
            <a:r>
              <a:rPr kumimoji="1" lang="ja-JP" altLang="en-US" dirty="0"/>
              <a:t>領域から成り立っており、必修授業に加え、興味・関心に合わせて学びが広げられる体系となっております。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21</a:t>
            </a:fld>
            <a:endParaRPr kumimoji="1" lang="ja-JP" altLang="en-US"/>
          </a:p>
        </p:txBody>
      </p:sp>
    </p:spTree>
    <p:extLst>
      <p:ext uri="{BB962C8B-B14F-4D97-AF65-F5344CB8AC3E}">
        <p14:creationId xmlns:p14="http://schemas.microsoft.com/office/powerpoint/2010/main" val="75865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a:t>
            </a:r>
            <a:r>
              <a:rPr kumimoji="1" lang="en-US" altLang="ja-JP" dirty="0"/>
              <a:t>G</a:t>
            </a:r>
            <a:r>
              <a:rPr kumimoji="1" lang="ja-JP" altLang="en-US" dirty="0"/>
              <a:t>副専攻の第</a:t>
            </a:r>
            <a:r>
              <a:rPr kumimoji="1" lang="en-US" altLang="ja-JP" dirty="0"/>
              <a:t>3</a:t>
            </a:r>
            <a:r>
              <a:rPr kumimoji="1" lang="ja-JP" altLang="en-US" dirty="0"/>
              <a:t>系列に該当する</a:t>
            </a:r>
            <a:r>
              <a:rPr kumimoji="1" lang="en-US" altLang="ja-JP" dirty="0"/>
              <a:t>2</a:t>
            </a:r>
            <a:r>
              <a:rPr kumimoji="1" lang="ja-JP" altLang="en-US" dirty="0"/>
              <a:t>つの領域を軽く紹介いたします。</a:t>
            </a:r>
            <a:endParaRPr kumimoji="1" lang="en-US" altLang="ja-JP" dirty="0"/>
          </a:p>
          <a:p>
            <a:endParaRPr kumimoji="1" lang="en-US" altLang="ja-JP" dirty="0"/>
          </a:p>
          <a:p>
            <a:r>
              <a:rPr kumimoji="1" lang="en-US" altLang="ja-JP" dirty="0"/>
              <a:t>1</a:t>
            </a:r>
            <a:r>
              <a:rPr kumimoji="1" lang="ja-JP" altLang="en-US" dirty="0"/>
              <a:t>つ目が留学準備領域です。こちらは</a:t>
            </a:r>
            <a:r>
              <a:rPr kumimoji="1" lang="en-US" altLang="ja-JP" dirty="0"/>
              <a:t>CEFRA1</a:t>
            </a:r>
            <a:r>
              <a:rPr kumimoji="1" lang="ja-JP" altLang="en-US" dirty="0"/>
              <a:t>～</a:t>
            </a:r>
            <a:r>
              <a:rPr kumimoji="1" lang="en-US" altLang="ja-JP" dirty="0"/>
              <a:t>B1</a:t>
            </a:r>
            <a:r>
              <a:rPr kumimoji="1" lang="ja-JP" altLang="en-US" dirty="0"/>
              <a:t>に該当する授業群で、○○語総合や海外言語文化研修が該当します。</a:t>
            </a:r>
            <a:endParaRPr kumimoji="1" lang="en-US" altLang="ja-JP" dirty="0"/>
          </a:p>
          <a:p>
            <a:r>
              <a:rPr kumimoji="1" lang="ja-JP" altLang="en-US" dirty="0"/>
              <a:t>主に、留学に必要な知識や教養を養える授業ですので、海外体験を控えた時期に履修することがオススメです</a:t>
            </a:r>
            <a:endParaRPr kumimoji="1" lang="en-US" altLang="ja-JP" dirty="0"/>
          </a:p>
          <a:p>
            <a:endParaRPr kumimoji="1" lang="en-US" altLang="ja-JP" dirty="0"/>
          </a:p>
          <a:p>
            <a:r>
              <a:rPr kumimoji="1" lang="en-US" altLang="ja-JP" dirty="0"/>
              <a:t>2</a:t>
            </a:r>
            <a:r>
              <a:rPr kumimoji="1" lang="ja-JP" altLang="en-US" dirty="0"/>
              <a:t>つ目がプロジェクト領域です。こちらは</a:t>
            </a:r>
            <a:r>
              <a:rPr kumimoji="1" lang="en-US" altLang="ja-JP" dirty="0"/>
              <a:t>CEFRA1</a:t>
            </a:r>
            <a:r>
              <a:rPr kumimoji="1" lang="ja-JP" altLang="en-US" dirty="0"/>
              <a:t>～</a:t>
            </a:r>
            <a:r>
              <a:rPr kumimoji="1" lang="en-US" altLang="ja-JP" dirty="0"/>
              <a:t>C1</a:t>
            </a:r>
            <a:r>
              <a:rPr kumimoji="1" lang="ja-JP" altLang="en-US" dirty="0"/>
              <a:t>に該当する授業群で、○○語演習や入門○○語が該当します。</a:t>
            </a:r>
            <a:endParaRPr kumimoji="1" lang="en-US" altLang="ja-JP" dirty="0"/>
          </a:p>
          <a:p>
            <a:r>
              <a:rPr kumimoji="1" lang="ja-JP" altLang="en-US" dirty="0"/>
              <a:t>言語に加え、当該言語の言語圏の文化等、言語以外についても学ぶことができます。</a:t>
            </a:r>
            <a:endParaRPr kumimoji="1" lang="en-US" altLang="ja-JP" dirty="0"/>
          </a:p>
          <a:p>
            <a:endParaRPr kumimoji="1" lang="en-US" altLang="ja-JP" dirty="0"/>
          </a:p>
          <a:p>
            <a:r>
              <a:rPr kumimoji="1" lang="ja-JP" altLang="en-US" dirty="0"/>
              <a:t>これらの授業の詳細はシラバスをご覧ください。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22</a:t>
            </a:fld>
            <a:endParaRPr kumimoji="1" lang="ja-JP" altLang="en-US"/>
          </a:p>
        </p:txBody>
      </p:sp>
    </p:spTree>
    <p:extLst>
      <p:ext uri="{BB962C8B-B14F-4D97-AF65-F5344CB8AC3E}">
        <p14:creationId xmlns:p14="http://schemas.microsoft.com/office/powerpoint/2010/main" val="104595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授業とは異なりますが、留学に生かせるプログラムとして、「世界を知ろう！」が挙げられます。</a:t>
            </a:r>
            <a:endParaRPr kumimoji="1" lang="en-US" altLang="ja-JP" dirty="0"/>
          </a:p>
          <a:p>
            <a:r>
              <a:rPr kumimoji="1" lang="ja-JP" altLang="en-US" dirty="0"/>
              <a:t>これは、全学共通カリキュラム運営センターが主体となって行っているプログラムです。</a:t>
            </a:r>
            <a:endParaRPr kumimoji="1" lang="en-US" altLang="ja-JP" dirty="0"/>
          </a:p>
          <a:p>
            <a:endParaRPr kumimoji="1" lang="en-US" altLang="ja-JP" dirty="0"/>
          </a:p>
          <a:p>
            <a:r>
              <a:rPr kumimoji="1" lang="ja-JP" altLang="en-US" dirty="0"/>
              <a:t>昨年度は、この</a:t>
            </a:r>
            <a:r>
              <a:rPr kumimoji="1" lang="en-US" altLang="ja-JP" dirty="0"/>
              <a:t>3</a:t>
            </a:r>
            <a:r>
              <a:rPr kumimoji="1" lang="ja-JP" altLang="en-US" dirty="0"/>
              <a:t>つのプログラムが実施されました。</a:t>
            </a:r>
            <a:endParaRPr kumimoji="1" lang="en-US" altLang="ja-JP" dirty="0"/>
          </a:p>
          <a:p>
            <a:r>
              <a:rPr kumimoji="1" lang="ja-JP" altLang="en-US" dirty="0"/>
              <a:t>今年度も世界を知ろう！は開催予定です。詳細は</a:t>
            </a:r>
            <a:r>
              <a:rPr kumimoji="1" lang="en-US" altLang="ja-JP" dirty="0"/>
              <a:t>SPIRIT</a:t>
            </a:r>
            <a:r>
              <a:rPr kumimoji="1" lang="ja-JP" altLang="en-US" dirty="0"/>
              <a:t>メールで通知いたしますので、今しばらくお待ちください！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23</a:t>
            </a:fld>
            <a:endParaRPr kumimoji="1" lang="ja-JP" altLang="en-US"/>
          </a:p>
        </p:txBody>
      </p:sp>
    </p:spTree>
    <p:extLst>
      <p:ext uri="{BB962C8B-B14F-4D97-AF65-F5344CB8AC3E}">
        <p14:creationId xmlns:p14="http://schemas.microsoft.com/office/powerpoint/2010/main" val="351422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G</a:t>
            </a:r>
            <a:r>
              <a:rPr kumimoji="1" lang="ja-JP" altLang="en-US" dirty="0"/>
              <a:t>副専攻のシステムの使い方を説明いたします。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24</a:t>
            </a:fld>
            <a:endParaRPr kumimoji="1" lang="ja-JP" altLang="en-US"/>
          </a:p>
        </p:txBody>
      </p:sp>
    </p:spTree>
    <p:extLst>
      <p:ext uri="{BB962C8B-B14F-4D97-AF65-F5344CB8AC3E}">
        <p14:creationId xmlns:p14="http://schemas.microsoft.com/office/powerpoint/2010/main" val="965130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まず、本登録と仮登録についてです。</a:t>
            </a:r>
            <a:endParaRPr kumimoji="1" lang="en-US" altLang="ja-JP" dirty="0"/>
          </a:p>
          <a:p>
            <a:endParaRPr kumimoji="1" lang="en-US" altLang="ja-JP" dirty="0"/>
          </a:p>
          <a:p>
            <a:r>
              <a:rPr kumimoji="1" lang="en-US" altLang="ja-JP" dirty="0"/>
              <a:t>2019</a:t>
            </a:r>
            <a:r>
              <a:rPr kumimoji="1" lang="ja-JP" altLang="en-US" dirty="0"/>
              <a:t>年度以降に入学された皆さんは、学部指定のコース・テーマに自動的に仮登録されています。つまり、デフォルトの設定で仮登録状態となります。</a:t>
            </a:r>
            <a:endParaRPr kumimoji="1" lang="en-US" altLang="ja-JP" dirty="0"/>
          </a:p>
          <a:p>
            <a:r>
              <a:rPr kumimoji="1" lang="ja-JP" altLang="en-US" dirty="0"/>
              <a:t>仮登録のままでは、</a:t>
            </a:r>
            <a:r>
              <a:rPr kumimoji="1" lang="en-US" altLang="ja-JP" dirty="0"/>
              <a:t>G</a:t>
            </a:r>
            <a:r>
              <a:rPr kumimoji="1" lang="ja-JP" altLang="en-US" dirty="0"/>
              <a:t>副専攻を修了することができません。</a:t>
            </a:r>
            <a:endParaRPr kumimoji="1" lang="en-US" altLang="ja-JP" dirty="0"/>
          </a:p>
          <a:p>
            <a:endParaRPr kumimoji="1" lang="en-US" altLang="ja-JP" dirty="0"/>
          </a:p>
          <a:p>
            <a:r>
              <a:rPr kumimoji="1" lang="ja-JP" altLang="en-US" dirty="0"/>
              <a:t>必ずご自身の興味・関心に合わせてコース・テーマを選択いただき、本登録の手続きをしてください！</a:t>
            </a:r>
            <a:br>
              <a:rPr kumimoji="1" lang="en-US" altLang="ja-JP" dirty="0"/>
            </a:br>
            <a:r>
              <a:rPr kumimoji="1" lang="ja-JP" altLang="en-US" dirty="0"/>
              <a:t>今からその手順をご説明いたします。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25</a:t>
            </a:fld>
            <a:endParaRPr kumimoji="1" lang="ja-JP" altLang="en-US"/>
          </a:p>
        </p:txBody>
      </p:sp>
    </p:spTree>
    <p:extLst>
      <p:ext uri="{BB962C8B-B14F-4D97-AF65-F5344CB8AC3E}">
        <p14:creationId xmlns:p14="http://schemas.microsoft.com/office/powerpoint/2010/main" val="1662692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まず、各自でシステムの画面にログインしていただき、この画面にいきましょう！</a:t>
            </a:r>
            <a:br>
              <a:rPr kumimoji="1" lang="en-US" altLang="ja-JP" dirty="0"/>
            </a:br>
            <a:br>
              <a:rPr kumimoji="1" lang="en-US" altLang="ja-JP" dirty="0"/>
            </a:br>
            <a:r>
              <a:rPr kumimoji="1" lang="ja-JP" altLang="en-US" dirty="0"/>
              <a:t>仮登録状態の方は、赤字で仮登録と記載されたうえ、このような画面になっているかと思います。</a:t>
            </a:r>
            <a:endParaRPr kumimoji="1" lang="en-US" altLang="ja-JP" dirty="0"/>
          </a:p>
          <a:p>
            <a:r>
              <a:rPr kumimoji="1" lang="ja-JP" altLang="en-US" dirty="0"/>
              <a:t>まずは、新規追加をクリックしましょう！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28</a:t>
            </a:fld>
            <a:endParaRPr kumimoji="1" lang="ja-JP" altLang="en-US"/>
          </a:p>
        </p:txBody>
      </p:sp>
    </p:spTree>
    <p:extLst>
      <p:ext uri="{BB962C8B-B14F-4D97-AF65-F5344CB8AC3E}">
        <p14:creationId xmlns:p14="http://schemas.microsoft.com/office/powerpoint/2010/main" val="63248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新規追加をクリックすると、画面の通りとなります。</a:t>
            </a:r>
            <a:br>
              <a:rPr kumimoji="1" lang="en-US" altLang="ja-JP" dirty="0"/>
            </a:br>
            <a:r>
              <a:rPr kumimoji="1" lang="en-US" altLang="ja-JP" dirty="0"/>
              <a:t>3</a:t>
            </a:r>
            <a:r>
              <a:rPr kumimoji="1" lang="ja-JP" altLang="en-US" dirty="0"/>
              <a:t>コースのうち、まずは興味・関心のあるコースを</a:t>
            </a:r>
            <a:r>
              <a:rPr kumimoji="1" lang="en-US" altLang="ja-JP" dirty="0"/>
              <a:t>1</a:t>
            </a:r>
            <a:r>
              <a:rPr kumimoji="1" lang="ja-JP" altLang="en-US" dirty="0"/>
              <a:t>つ選びましょう。</a:t>
            </a:r>
            <a:endParaRPr kumimoji="1" lang="en-US" altLang="ja-JP" dirty="0"/>
          </a:p>
          <a:p>
            <a:endParaRPr kumimoji="1" lang="en-US" altLang="ja-JP" dirty="0"/>
          </a:p>
          <a:p>
            <a:r>
              <a:rPr kumimoji="1" lang="ja-JP" altLang="en-US" dirty="0"/>
              <a:t>こちらは、取り消し等も何度でもできますので、まずはどれか</a:t>
            </a:r>
            <a:r>
              <a:rPr kumimoji="1" lang="en-US" altLang="ja-JP" dirty="0"/>
              <a:t>1</a:t>
            </a:r>
            <a:r>
              <a:rPr kumimoji="1" lang="ja-JP" altLang="en-US" dirty="0"/>
              <a:t>つ選択してみましょう！</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29</a:t>
            </a:fld>
            <a:endParaRPr kumimoji="1" lang="ja-JP" altLang="en-US"/>
          </a:p>
        </p:txBody>
      </p:sp>
    </p:spTree>
    <p:extLst>
      <p:ext uri="{BB962C8B-B14F-4D97-AF65-F5344CB8AC3E}">
        <p14:creationId xmlns:p14="http://schemas.microsoft.com/office/powerpoint/2010/main" val="395628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コースを選択すると、テーマが出てきます。</a:t>
            </a:r>
            <a:endParaRPr kumimoji="1" lang="en-US" altLang="ja-JP" dirty="0"/>
          </a:p>
          <a:p>
            <a:r>
              <a:rPr kumimoji="1" lang="ja-JP" altLang="en-US" dirty="0"/>
              <a:t>今回は</a:t>
            </a:r>
            <a:r>
              <a:rPr kumimoji="1" lang="en-US" altLang="ja-JP" dirty="0"/>
              <a:t>Arts &amp; Science</a:t>
            </a:r>
            <a:r>
              <a:rPr kumimoji="1" lang="ja-JP" altLang="en-US" dirty="0"/>
              <a:t> </a:t>
            </a:r>
            <a:r>
              <a:rPr kumimoji="1" lang="en-US" altLang="ja-JP" dirty="0"/>
              <a:t>Course</a:t>
            </a:r>
            <a:r>
              <a:rPr kumimoji="1" lang="ja-JP" altLang="en-US" dirty="0"/>
              <a:t>を選択したので、</a:t>
            </a:r>
            <a:r>
              <a:rPr kumimoji="1" lang="en-US" altLang="ja-JP" dirty="0"/>
              <a:t>8</a:t>
            </a:r>
            <a:r>
              <a:rPr kumimoji="1" lang="ja-JP" altLang="en-US" dirty="0"/>
              <a:t>つのテーマが出てきています。</a:t>
            </a:r>
            <a:endParaRPr kumimoji="1" lang="en-US" altLang="ja-JP" dirty="0"/>
          </a:p>
          <a:p>
            <a:r>
              <a:rPr kumimoji="1" lang="ja-JP" altLang="en-US" dirty="0"/>
              <a:t>その中から再び、興味・関心のあるテーマを</a:t>
            </a:r>
            <a:r>
              <a:rPr kumimoji="1" lang="en-US" altLang="ja-JP" dirty="0"/>
              <a:t>1</a:t>
            </a:r>
            <a:r>
              <a:rPr kumimoji="1" lang="ja-JP" altLang="en-US" dirty="0"/>
              <a:t>つ選びましょう。</a:t>
            </a:r>
            <a:endParaRPr kumimoji="1" lang="en-US" altLang="ja-JP" dirty="0"/>
          </a:p>
          <a:p>
            <a:endParaRPr kumimoji="1" lang="en-US" altLang="ja-JP" dirty="0"/>
          </a:p>
          <a:p>
            <a:r>
              <a:rPr kumimoji="1" lang="ja-JP" altLang="en-US" dirty="0"/>
              <a:t>そして、テーマまで選んだら、登録をクリックしましょう。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30</a:t>
            </a:fld>
            <a:endParaRPr kumimoji="1" lang="ja-JP" altLang="en-US"/>
          </a:p>
        </p:txBody>
      </p:sp>
    </p:spTree>
    <p:extLst>
      <p:ext uri="{BB962C8B-B14F-4D97-AF65-F5344CB8AC3E}">
        <p14:creationId xmlns:p14="http://schemas.microsoft.com/office/powerpoint/2010/main" val="371066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まずは、グローバル教養副専攻の概要について説明をいたします。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2</a:t>
            </a:fld>
            <a:endParaRPr kumimoji="1" lang="ja-JP" altLang="en-US"/>
          </a:p>
        </p:txBody>
      </p:sp>
    </p:spTree>
    <p:extLst>
      <p:ext uri="{BB962C8B-B14F-4D97-AF65-F5344CB8AC3E}">
        <p14:creationId xmlns:p14="http://schemas.microsoft.com/office/powerpoint/2010/main" val="1152264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この画面になれば本登録完了です！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31</a:t>
            </a:fld>
            <a:endParaRPr kumimoji="1" lang="ja-JP" altLang="en-US"/>
          </a:p>
        </p:txBody>
      </p:sp>
    </p:spTree>
    <p:extLst>
      <p:ext uri="{BB962C8B-B14F-4D97-AF65-F5344CB8AC3E}">
        <p14:creationId xmlns:p14="http://schemas.microsoft.com/office/powerpoint/2010/main" val="3855843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続いて、コース・テーマの変更の方法を説明いたします。</a:t>
            </a:r>
            <a:endParaRPr kumimoji="1" lang="en-US" altLang="ja-JP" dirty="0"/>
          </a:p>
          <a:p>
            <a:endParaRPr kumimoji="1" lang="en-US" altLang="ja-JP" dirty="0"/>
          </a:p>
          <a:p>
            <a:r>
              <a:rPr kumimoji="1" lang="ja-JP" altLang="en-US" dirty="0"/>
              <a:t>本登録をいたしますと上記のような画面となります。そこで、赤色の取り消しを押してください。</a:t>
            </a:r>
            <a:endParaRPr kumimoji="1" lang="en-US" altLang="ja-JP" dirty="0"/>
          </a:p>
          <a:p>
            <a:r>
              <a:rPr kumimoji="1" lang="ja-JP" altLang="en-US" dirty="0"/>
              <a:t>取消を押すと仮登録の状態へと戻ります。</a:t>
            </a:r>
            <a:endParaRPr kumimoji="1" lang="en-US" altLang="ja-JP" dirty="0"/>
          </a:p>
          <a:p>
            <a:r>
              <a:rPr kumimoji="1" lang="ja-JP" altLang="en-US" dirty="0"/>
              <a:t>改めて自身の希望するコース・テーマを選んでいただき、先ほどご説明した手順で本登録をしてください。</a:t>
            </a:r>
            <a:endParaRPr kumimoji="1" lang="en-US" altLang="ja-JP" dirty="0"/>
          </a:p>
          <a:p>
            <a:endParaRPr kumimoji="1" lang="en-US" altLang="ja-JP" dirty="0"/>
          </a:p>
          <a:p>
            <a:r>
              <a:rPr kumimoji="1" lang="ja-JP" altLang="en-US" dirty="0"/>
              <a:t>なお、再度同じコース・テーマにも登録できますので、その点はご安心ください。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32</a:t>
            </a:fld>
            <a:endParaRPr kumimoji="1" lang="ja-JP" altLang="en-US"/>
          </a:p>
        </p:txBody>
      </p:sp>
    </p:spTree>
    <p:extLst>
      <p:ext uri="{BB962C8B-B14F-4D97-AF65-F5344CB8AC3E}">
        <p14:creationId xmlns:p14="http://schemas.microsoft.com/office/powerpoint/2010/main" val="996915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続いて海外体験の申請方法です。こちらもよくご質問頂きますのでご説明いたします。</a:t>
            </a:r>
            <a:endParaRPr kumimoji="1" lang="en-US" altLang="ja-JP" dirty="0"/>
          </a:p>
          <a:p>
            <a:endParaRPr kumimoji="1" lang="en-US" altLang="ja-JP" dirty="0"/>
          </a:p>
          <a:p>
            <a:r>
              <a:rPr kumimoji="1" lang="ja-JP" altLang="en-US" dirty="0"/>
              <a:t>こちらは、海外体験の申請場所であり、自主企画で海外に行かれた方が対象となっています。</a:t>
            </a:r>
            <a:endParaRPr kumimoji="1" lang="en-US" altLang="ja-JP" dirty="0"/>
          </a:p>
          <a:p>
            <a:r>
              <a:rPr kumimoji="1" lang="en-US" altLang="ja-JP" dirty="0"/>
              <a:t>DEPATURE</a:t>
            </a:r>
            <a:r>
              <a:rPr kumimoji="1" lang="ja-JP" altLang="en-US" dirty="0"/>
              <a:t>のプログラムで正課プログラムに参加し単位習得した場合は自動認定されますので、こちらからの申請は不要です。</a:t>
            </a:r>
            <a:endParaRPr kumimoji="1" lang="en-US" altLang="ja-JP" dirty="0"/>
          </a:p>
          <a:p>
            <a:endParaRPr kumimoji="1" lang="en-US" altLang="ja-JP" dirty="0"/>
          </a:p>
          <a:p>
            <a:r>
              <a:rPr kumimoji="1" lang="ja-JP" altLang="en-US" dirty="0"/>
              <a:t>まず、海外体験は、先ほどタブで</a:t>
            </a:r>
            <a:r>
              <a:rPr kumimoji="1" lang="en-US" altLang="ja-JP" dirty="0"/>
              <a:t>G</a:t>
            </a:r>
            <a:r>
              <a:rPr kumimoji="1" lang="ja-JP" altLang="en-US" dirty="0"/>
              <a:t>副専攻登録のタブを開いていたかと思いますが、その右隣の海外体験申請をクリックしてください。</a:t>
            </a:r>
            <a:endParaRPr kumimoji="1" lang="en-US" altLang="ja-JP" dirty="0"/>
          </a:p>
          <a:p>
            <a:endParaRPr kumimoji="1" lang="en-US" altLang="ja-JP" dirty="0"/>
          </a:p>
          <a:p>
            <a:r>
              <a:rPr kumimoji="1" lang="ja-JP" altLang="en-US" dirty="0"/>
              <a:t>こちらか申請を行っていただきます。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33</a:t>
            </a:fld>
            <a:endParaRPr kumimoji="1" lang="ja-JP" altLang="en-US"/>
          </a:p>
        </p:txBody>
      </p:sp>
    </p:spTree>
    <p:extLst>
      <p:ext uri="{BB962C8B-B14F-4D97-AF65-F5344CB8AC3E}">
        <p14:creationId xmlns:p14="http://schemas.microsoft.com/office/powerpoint/2010/main" val="383228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まず、クリックしていただきますと、コース・（</a:t>
            </a:r>
            <a:r>
              <a:rPr kumimoji="1" lang="en-US" altLang="ja-JP" dirty="0"/>
              <a:t>Discipline</a:t>
            </a:r>
            <a:r>
              <a:rPr kumimoji="1" lang="ja-JP" altLang="en-US" dirty="0"/>
              <a:t>だけテーマ別です）に海外体験の申請タブが出現します。</a:t>
            </a:r>
            <a:endParaRPr kumimoji="1" lang="en-US" altLang="ja-JP" dirty="0"/>
          </a:p>
          <a:p>
            <a:r>
              <a:rPr kumimoji="1" lang="ja-JP" altLang="en-US" dirty="0"/>
              <a:t>ご自身のコース・テーマに合わせてクリックしてください。</a:t>
            </a:r>
            <a:endParaRPr kumimoji="1" lang="en-US" altLang="ja-JP" dirty="0"/>
          </a:p>
          <a:p>
            <a:endParaRPr kumimoji="1" lang="en-US" altLang="ja-JP" dirty="0"/>
          </a:p>
          <a:p>
            <a:r>
              <a:rPr kumimoji="1" lang="ja-JP" altLang="en-US" dirty="0"/>
              <a:t>例えば、</a:t>
            </a:r>
            <a:r>
              <a:rPr kumimoji="1" lang="en-US" altLang="ja-JP" dirty="0"/>
              <a:t>A&amp;S</a:t>
            </a:r>
            <a:r>
              <a:rPr kumimoji="1" lang="ja-JP" altLang="en-US" dirty="0"/>
              <a:t>コースと</a:t>
            </a:r>
            <a:r>
              <a:rPr kumimoji="1" lang="en-US" altLang="ja-JP" dirty="0"/>
              <a:t>L&amp;C</a:t>
            </a:r>
            <a:r>
              <a:rPr kumimoji="1" lang="ja-JP" altLang="en-US" dirty="0"/>
              <a:t>コースの学生は上から</a:t>
            </a:r>
            <a:r>
              <a:rPr kumimoji="1" lang="en-US" altLang="ja-JP" dirty="0"/>
              <a:t>1</a:t>
            </a:r>
            <a:r>
              <a:rPr kumimoji="1" lang="ja-JP" altLang="en-US" dirty="0"/>
              <a:t>つ目・</a:t>
            </a:r>
            <a:r>
              <a:rPr kumimoji="1" lang="en-US" altLang="ja-JP" dirty="0"/>
              <a:t>2</a:t>
            </a:r>
            <a:r>
              <a:rPr kumimoji="1" lang="ja-JP" altLang="en-US" dirty="0"/>
              <a:t>つ目のタブを、</a:t>
            </a:r>
            <a:r>
              <a:rPr kumimoji="1" lang="en-US" altLang="ja-JP" dirty="0" err="1"/>
              <a:t>Displine</a:t>
            </a:r>
            <a:r>
              <a:rPr kumimoji="1" lang="ja-JP" altLang="en-US" dirty="0"/>
              <a:t>コースの学生は、テーマを選択してください。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34</a:t>
            </a:fld>
            <a:endParaRPr kumimoji="1" lang="ja-JP" altLang="en-US"/>
          </a:p>
        </p:txBody>
      </p:sp>
    </p:spTree>
    <p:extLst>
      <p:ext uri="{BB962C8B-B14F-4D97-AF65-F5344CB8AC3E}">
        <p14:creationId xmlns:p14="http://schemas.microsoft.com/office/powerpoint/2010/main" val="749562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クリックするとこの画面に遷移します。</a:t>
            </a:r>
            <a:endParaRPr kumimoji="1" lang="en-US" altLang="ja-JP" dirty="0"/>
          </a:p>
          <a:p>
            <a:endParaRPr kumimoji="1" lang="en-US" altLang="ja-JP" dirty="0"/>
          </a:p>
          <a:p>
            <a:r>
              <a:rPr kumimoji="1" lang="ja-JP" altLang="en-US" dirty="0"/>
              <a:t>赤い＊がついている項目は必須で記入していただく項目です。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35</a:t>
            </a:fld>
            <a:endParaRPr kumimoji="1" lang="ja-JP" altLang="en-US"/>
          </a:p>
        </p:txBody>
      </p:sp>
    </p:spTree>
    <p:extLst>
      <p:ext uri="{BB962C8B-B14F-4D97-AF65-F5344CB8AC3E}">
        <p14:creationId xmlns:p14="http://schemas.microsoft.com/office/powerpoint/2010/main" val="4110083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a:t>
            </a:r>
            <a:r>
              <a:rPr kumimoji="1" lang="en-US" altLang="ja-JP" dirty="0"/>
              <a:t>DEPATURE</a:t>
            </a:r>
            <a:r>
              <a:rPr kumimoji="1" lang="ja-JP" altLang="en-US" dirty="0"/>
              <a:t>に掲載されている海外プログラムに参加される方は自主企画ではないため、申請は不要ですとお伝えしましたが、</a:t>
            </a:r>
            <a:endParaRPr kumimoji="1" lang="en-US" altLang="ja-JP" dirty="0"/>
          </a:p>
          <a:p>
            <a:r>
              <a:rPr kumimoji="1" lang="ja-JP" altLang="en-US" dirty="0"/>
              <a:t>もし不安な方は、海外体験事前相談制度を利用してください。</a:t>
            </a:r>
            <a:endParaRPr kumimoji="1" lang="en-US" altLang="ja-JP" dirty="0"/>
          </a:p>
          <a:p>
            <a:endParaRPr kumimoji="1" lang="en-US" altLang="ja-JP" dirty="0"/>
          </a:p>
          <a:p>
            <a:r>
              <a:rPr kumimoji="1" lang="ja-JP" altLang="en-US" dirty="0"/>
              <a:t>こちらは、自主企画を含めた海外体験の申請に際し不安なことがある学生を対象に、主管部局で事前相談を行うことができます。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36</a:t>
            </a:fld>
            <a:endParaRPr kumimoji="1" lang="ja-JP" altLang="en-US"/>
          </a:p>
        </p:txBody>
      </p:sp>
    </p:spTree>
    <p:extLst>
      <p:ext uri="{BB962C8B-B14F-4D97-AF65-F5344CB8AC3E}">
        <p14:creationId xmlns:p14="http://schemas.microsoft.com/office/powerpoint/2010/main" val="2838689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次に今年度から展開された科目検索システムについて紹介いたします。</a:t>
            </a:r>
            <a:endParaRPr kumimoji="1" lang="en-US" altLang="ja-JP" dirty="0"/>
          </a:p>
          <a:p>
            <a:r>
              <a:rPr kumimoji="1" lang="ja-JP" altLang="en-US" dirty="0"/>
              <a:t>科目検索システムとは、今年度開講されているグローバル教養副専攻の修了要件単位に含まれる授業が検索できるシステムです。</a:t>
            </a:r>
            <a:endParaRPr kumimoji="1" lang="en-US" altLang="ja-JP" dirty="0"/>
          </a:p>
          <a:p>
            <a:endParaRPr kumimoji="1" lang="en-US" altLang="ja-JP" dirty="0"/>
          </a:p>
          <a:p>
            <a:r>
              <a:rPr kumimoji="1" lang="ja-JP" altLang="en-US" dirty="0"/>
              <a:t>まずは、科目検索を行いたいコースをクリックしてください。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37</a:t>
            </a:fld>
            <a:endParaRPr kumimoji="1" lang="ja-JP" altLang="en-US"/>
          </a:p>
        </p:txBody>
      </p:sp>
    </p:spTree>
    <p:extLst>
      <p:ext uri="{BB962C8B-B14F-4D97-AF65-F5344CB8AC3E}">
        <p14:creationId xmlns:p14="http://schemas.microsoft.com/office/powerpoint/2010/main" val="691745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テーマも選択いただき、系列・学期・曜日・時限の条件をチェックし、絞り込みをクリックしてください。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38</a:t>
            </a:fld>
            <a:endParaRPr kumimoji="1" lang="ja-JP" altLang="en-US"/>
          </a:p>
        </p:txBody>
      </p:sp>
    </p:spTree>
    <p:extLst>
      <p:ext uri="{BB962C8B-B14F-4D97-AF65-F5344CB8AC3E}">
        <p14:creationId xmlns:p14="http://schemas.microsoft.com/office/powerpoint/2010/main" val="486626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クリック後、検索条件の下部に開講されている科目が表示されます。</a:t>
            </a:r>
            <a:endParaRPr kumimoji="1" lang="en-US" altLang="ja-JP" dirty="0"/>
          </a:p>
          <a:p>
            <a:r>
              <a:rPr kumimoji="1" lang="ja-JP" altLang="en-US" dirty="0"/>
              <a:t>科目名をクリックいただくとシラバスもご覧いただけます。</a:t>
            </a:r>
            <a:endParaRPr kumimoji="1" lang="en-US" altLang="ja-JP" dirty="0"/>
          </a:p>
          <a:p>
            <a:endParaRPr kumimoji="1" lang="en-US" altLang="ja-JP" dirty="0"/>
          </a:p>
          <a:p>
            <a:r>
              <a:rPr kumimoji="1" lang="ja-JP" altLang="en-US" dirty="0"/>
              <a:t>なお、この科目検索システムは今年度分のみが検索できるようになっています。</a:t>
            </a:r>
            <a:endParaRPr kumimoji="1" lang="en-US" altLang="ja-JP" dirty="0"/>
          </a:p>
          <a:p>
            <a:r>
              <a:rPr kumimoji="1" lang="ja-JP" altLang="en-US" dirty="0"/>
              <a:t>過年度までに開講されていた科目をご覧になりたい場合は、科目リストをご覧ください。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39</a:t>
            </a:fld>
            <a:endParaRPr kumimoji="1" lang="ja-JP" altLang="en-US"/>
          </a:p>
        </p:txBody>
      </p:sp>
    </p:spTree>
    <p:extLst>
      <p:ext uri="{BB962C8B-B14F-4D97-AF65-F5344CB8AC3E}">
        <p14:creationId xmlns:p14="http://schemas.microsoft.com/office/powerpoint/2010/main" val="167249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主管部局は以下の通りです。</a:t>
            </a:r>
            <a:endParaRPr kumimoji="1" lang="en-US" altLang="ja-JP" dirty="0"/>
          </a:p>
          <a:p>
            <a:r>
              <a:rPr kumimoji="1" lang="ja-JP" altLang="en-US" dirty="0"/>
              <a:t>先ほどの申請場所から、申請頂くだけで、主管部局より連絡がいきますので、そちらでご対応ください。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40</a:t>
            </a:fld>
            <a:endParaRPr kumimoji="1" lang="ja-JP" altLang="en-US"/>
          </a:p>
        </p:txBody>
      </p:sp>
    </p:spTree>
    <p:extLst>
      <p:ext uri="{BB962C8B-B14F-4D97-AF65-F5344CB8AC3E}">
        <p14:creationId xmlns:p14="http://schemas.microsoft.com/office/powerpoint/2010/main" val="109065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グローバル教養副専攻の概要はご覧の通りとなります。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3</a:t>
            </a:fld>
            <a:endParaRPr kumimoji="1" lang="ja-JP" altLang="en-US"/>
          </a:p>
        </p:txBody>
      </p:sp>
    </p:spTree>
    <p:extLst>
      <p:ext uri="{BB962C8B-B14F-4D97-AF65-F5344CB8AC3E}">
        <p14:creationId xmlns:p14="http://schemas.microsoft.com/office/powerpoint/2010/main" val="82028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2025</a:t>
            </a:r>
            <a:r>
              <a:rPr kumimoji="1" lang="ja-JP" altLang="en-US" dirty="0"/>
              <a:t>年度から</a:t>
            </a:r>
            <a:r>
              <a:rPr kumimoji="1" lang="en-US" altLang="ja-JP" dirty="0"/>
              <a:t>Discipline</a:t>
            </a:r>
            <a:r>
              <a:rPr kumimoji="1" lang="ja-JP" altLang="en-US" dirty="0"/>
              <a:t>コースの一部テーマの内容の変更についてお知らせいたします。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まず</a:t>
            </a:r>
            <a:r>
              <a:rPr kumimoji="1" lang="en-US" altLang="ja-JP" b="0" dirty="0"/>
              <a:t>1</a:t>
            </a:r>
            <a:r>
              <a:rPr kumimoji="1" lang="ja-JP" altLang="en-US" b="0" dirty="0"/>
              <a:t>つ目が、</a:t>
            </a:r>
            <a:r>
              <a:rPr lang="en-US" altLang="ja-JP" b="0" dirty="0"/>
              <a:t>International Cooperation</a:t>
            </a:r>
            <a:r>
              <a:rPr lang="ja-JP" altLang="en-US" b="0" dirty="0"/>
              <a:t>（国際協力人材育成） です。</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p>
          <a:p>
            <a:r>
              <a:rPr kumimoji="1" lang="ja-JP" altLang="en-US" dirty="0"/>
              <a:t>昨年度までは、各系列に必要単位数が設けられていましたが、今年度からは第</a:t>
            </a:r>
            <a:r>
              <a:rPr kumimoji="1" lang="en-US" altLang="ja-JP" dirty="0"/>
              <a:t>3</a:t>
            </a:r>
            <a:r>
              <a:rPr kumimoji="1" lang="ja-JP" altLang="en-US" dirty="0"/>
              <a:t>系列の必要単位数が撤廃されました。</a:t>
            </a:r>
            <a:endParaRPr kumimoji="1" lang="en-US" altLang="ja-JP" dirty="0"/>
          </a:p>
          <a:p>
            <a:r>
              <a:rPr kumimoji="1" lang="ja-JP" altLang="en-US" dirty="0"/>
              <a:t>その他の基準に変更はございません。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42</a:t>
            </a:fld>
            <a:endParaRPr kumimoji="1" lang="ja-JP" altLang="en-US"/>
          </a:p>
        </p:txBody>
      </p:sp>
    </p:spTree>
    <p:extLst>
      <p:ext uri="{BB962C8B-B14F-4D97-AF65-F5344CB8AC3E}">
        <p14:creationId xmlns:p14="http://schemas.microsoft.com/office/powerpoint/2010/main" val="834600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つ目が、</a:t>
            </a:r>
            <a:r>
              <a:rPr lang="ja-JP" altLang="en-US" b="0" dirty="0"/>
              <a:t>②</a:t>
            </a:r>
            <a:r>
              <a:rPr lang="en-US" altLang="ja-JP" b="0" dirty="0">
                <a:solidFill>
                  <a:srgbClr val="000000"/>
                </a:solidFill>
                <a:effectLst/>
                <a:latin typeface="ヒラギノ角ゴ Pro W3"/>
              </a:rPr>
              <a:t>Global Leadership</a:t>
            </a:r>
            <a:r>
              <a:rPr lang="ja-JP" altLang="en-US" b="0" dirty="0"/>
              <a:t>（立教</a:t>
            </a:r>
            <a:r>
              <a:rPr lang="en-US" altLang="ja-JP" b="0" dirty="0"/>
              <a:t>GLP</a:t>
            </a:r>
            <a:r>
              <a:rPr lang="ja-JP" altLang="en-US" b="0" dirty="0"/>
              <a:t>）です。</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こちらは、海外体験が変更となりました。</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昨年度までは、「第</a:t>
            </a:r>
            <a:r>
              <a:rPr lang="en-US" altLang="ja-JP" b="0" dirty="0"/>
              <a:t>3</a:t>
            </a:r>
            <a:r>
              <a:rPr lang="ja-JP" altLang="en-US" b="0" dirty="0"/>
              <a:t>系列の対象科目（</a:t>
            </a:r>
            <a:r>
              <a:rPr lang="en-US" altLang="ja-JP" b="0" dirty="0"/>
              <a:t>GL202</a:t>
            </a:r>
            <a:r>
              <a:rPr lang="ja-JP" altLang="en-US" b="0" dirty="0"/>
              <a:t>、</a:t>
            </a:r>
            <a:r>
              <a:rPr lang="en-US" altLang="ja-JP" b="0" dirty="0"/>
              <a:t>GL302</a:t>
            </a:r>
            <a:r>
              <a:rPr lang="ja-JP" altLang="en-US" b="0" dirty="0"/>
              <a:t>を除く）課外プログラム等による海外でのリーダーシップ実践体験」が必要でしたが、</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今年度からは、</a:t>
            </a:r>
            <a:r>
              <a:rPr lang="en-US" altLang="ja-JP" b="0" dirty="0"/>
              <a:t>A&amp;S</a:t>
            </a:r>
            <a:r>
              <a:rPr lang="ja-JP" altLang="en-US" b="0" dirty="0"/>
              <a:t>・</a:t>
            </a:r>
            <a:r>
              <a:rPr lang="en-US" altLang="ja-JP" b="0" dirty="0"/>
              <a:t>L&amp;C</a:t>
            </a:r>
            <a:r>
              <a:rPr lang="ja-JP" altLang="en-US" b="0" dirty="0"/>
              <a:t>コース・</a:t>
            </a:r>
            <a:r>
              <a:rPr lang="en-US" altLang="ja-JP" b="0" dirty="0"/>
              <a:t>data science</a:t>
            </a:r>
            <a:r>
              <a:rPr lang="ja-JP" altLang="en-US" b="0" dirty="0"/>
              <a:t>と同じ基準になります。</a:t>
            </a:r>
            <a:endParaRPr lang="en-US" altLang="ja-JP" b="0"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43</a:t>
            </a:fld>
            <a:endParaRPr kumimoji="1" lang="ja-JP" altLang="en-US"/>
          </a:p>
        </p:txBody>
      </p:sp>
    </p:spTree>
    <p:extLst>
      <p:ext uri="{BB962C8B-B14F-4D97-AF65-F5344CB8AC3E}">
        <p14:creationId xmlns:p14="http://schemas.microsoft.com/office/powerpoint/2010/main" val="3163483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最後に質疑応答です。</a:t>
            </a:r>
            <a:endParaRPr kumimoji="1" lang="en-US" altLang="ja-JP" dirty="0"/>
          </a:p>
          <a:p>
            <a:endParaRPr kumimoji="1" lang="en-US" altLang="ja-JP" dirty="0"/>
          </a:p>
          <a:p>
            <a:r>
              <a:rPr kumimoji="1" lang="ja-JP" altLang="en-US" dirty="0"/>
              <a:t>本日お話してきた中で不安な点や気になる点を何でもお聞きください。</a:t>
            </a:r>
            <a:endParaRPr kumimoji="1" lang="en-US" altLang="ja-JP" dirty="0"/>
          </a:p>
          <a:p>
            <a:r>
              <a:rPr kumimoji="1" lang="ja-JP" altLang="en-US" dirty="0"/>
              <a:t>チャットでも構いませんし、マイクオンでお話しいただいても構いません。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44</a:t>
            </a:fld>
            <a:endParaRPr kumimoji="1" lang="ja-JP" altLang="en-US"/>
          </a:p>
        </p:txBody>
      </p:sp>
    </p:spTree>
    <p:extLst>
      <p:ext uri="{BB962C8B-B14F-4D97-AF65-F5344CB8AC3E}">
        <p14:creationId xmlns:p14="http://schemas.microsoft.com/office/powerpoint/2010/main" val="2977615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お問い合わせ先はこの通りです。</a:t>
            </a:r>
            <a:endParaRPr kumimoji="1" lang="en-US" altLang="ja-JP" dirty="0"/>
          </a:p>
          <a:p>
            <a:endParaRPr kumimoji="1" lang="en-US" altLang="ja-JP" dirty="0"/>
          </a:p>
          <a:p>
            <a:r>
              <a:rPr kumimoji="1" lang="ja-JP" altLang="en-US" dirty="0"/>
              <a:t>副専攻に際し、不安や心配なことがあれば何でもお聞きください。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45</a:t>
            </a:fld>
            <a:endParaRPr kumimoji="1" lang="ja-JP" altLang="en-US"/>
          </a:p>
        </p:txBody>
      </p:sp>
    </p:spTree>
    <p:extLst>
      <p:ext uri="{BB962C8B-B14F-4D97-AF65-F5344CB8AC3E}">
        <p14:creationId xmlns:p14="http://schemas.microsoft.com/office/powerpoint/2010/main" val="273232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G</a:t>
            </a:r>
            <a:r>
              <a:rPr kumimoji="1" lang="ja-JP" altLang="en-US" dirty="0"/>
              <a:t>副専攻の</a:t>
            </a:r>
            <a:r>
              <a:rPr kumimoji="1" lang="en-US" altLang="ja-JP" dirty="0"/>
              <a:t>HP</a:t>
            </a:r>
            <a:r>
              <a:rPr kumimoji="1" lang="ja-JP" altLang="en-US" dirty="0"/>
              <a:t>です。</a:t>
            </a:r>
            <a:endParaRPr kumimoji="1" lang="en-US" altLang="ja-JP" dirty="0"/>
          </a:p>
          <a:p>
            <a:r>
              <a:rPr kumimoji="1" lang="ja-JP" altLang="en-US" dirty="0"/>
              <a:t>こちらからも諸々の情報を確認できますので、ご確認ください。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46</a:t>
            </a:fld>
            <a:endParaRPr kumimoji="1" lang="ja-JP" altLang="en-US"/>
          </a:p>
        </p:txBody>
      </p:sp>
    </p:spTree>
    <p:extLst>
      <p:ext uri="{BB962C8B-B14F-4D97-AF65-F5344CB8AC3E}">
        <p14:creationId xmlns:p14="http://schemas.microsoft.com/office/powerpoint/2010/main" val="1168275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本日はご清聴ありがとうございました。</a:t>
            </a:r>
            <a:endParaRPr kumimoji="1" lang="en-US" altLang="ja-JP" dirty="0"/>
          </a:p>
          <a:p>
            <a:r>
              <a:rPr kumimoji="1" lang="ja-JP" altLang="en-US" dirty="0"/>
              <a:t>皆様のグローバル教養副専攻の本登録をお待ちしております。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47</a:t>
            </a:fld>
            <a:endParaRPr kumimoji="1" lang="ja-JP" altLang="en-US"/>
          </a:p>
        </p:txBody>
      </p:sp>
    </p:spTree>
    <p:extLst>
      <p:ext uri="{BB962C8B-B14F-4D97-AF65-F5344CB8AC3E}">
        <p14:creationId xmlns:p14="http://schemas.microsoft.com/office/powerpoint/2010/main" val="419657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a:t>
            </a:r>
            <a:r>
              <a:rPr kumimoji="1" lang="ja-JP" altLang="en-US" dirty="0"/>
              <a:t>副専攻は</a:t>
            </a:r>
            <a:r>
              <a:rPr kumimoji="1" lang="en-US" altLang="ja-JP" dirty="0"/>
              <a:t>3</a:t>
            </a:r>
            <a:r>
              <a:rPr kumimoji="1" lang="ja-JP" altLang="en-US" dirty="0"/>
              <a:t>テーマ・</a:t>
            </a:r>
            <a:r>
              <a:rPr kumimoji="1" lang="en-US" altLang="ja-JP" dirty="0"/>
              <a:t>23</a:t>
            </a:r>
            <a:r>
              <a:rPr kumimoji="1" lang="ja-JP" altLang="en-US" dirty="0"/>
              <a:t>コースあるとお話しましたが、こちらがテーマ・コースの一覧表です。</a:t>
            </a:r>
            <a:endParaRPr kumimoji="1" lang="en-US" altLang="ja-JP" dirty="0"/>
          </a:p>
          <a:p>
            <a:r>
              <a:rPr kumimoji="1" lang="ja-JP" altLang="en-US" dirty="0"/>
              <a:t>詳細は、</a:t>
            </a:r>
            <a:r>
              <a:rPr kumimoji="1" lang="en-US" altLang="ja-JP" dirty="0"/>
              <a:t>G</a:t>
            </a:r>
            <a:r>
              <a:rPr kumimoji="1" lang="ja-JP" altLang="en-US" dirty="0"/>
              <a:t>副専攻</a:t>
            </a:r>
            <a:r>
              <a:rPr kumimoji="1" lang="en-US" altLang="ja-JP" dirty="0"/>
              <a:t>HP</a:t>
            </a:r>
            <a:r>
              <a:rPr kumimoji="1" lang="ja-JP" altLang="en-US" dirty="0"/>
              <a:t>からもご確認いただけますので、気になるコース・テーマをご覧ください。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4</a:t>
            </a:fld>
            <a:endParaRPr kumimoji="1" lang="ja-JP" altLang="en-US"/>
          </a:p>
        </p:txBody>
      </p:sp>
    </p:spTree>
    <p:extLst>
      <p:ext uri="{BB962C8B-B14F-4D97-AF65-F5344CB8AC3E}">
        <p14:creationId xmlns:p14="http://schemas.microsoft.com/office/powerpoint/2010/main" val="252149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G</a:t>
            </a:r>
            <a:r>
              <a:rPr kumimoji="1" lang="ja-JP" altLang="en-US" dirty="0"/>
              <a:t>副専攻の修了までの流れです。</a:t>
            </a:r>
            <a:endParaRPr kumimoji="1" lang="en-US" altLang="ja-JP" dirty="0"/>
          </a:p>
          <a:p>
            <a:r>
              <a:rPr kumimoji="1" lang="ja-JP" altLang="en-US" dirty="0"/>
              <a:t>各コース・テーマを選択・履修していただき、それに加え海外体験を終えることで、修了となります。</a:t>
            </a:r>
            <a:endParaRPr kumimoji="1" lang="en-US" altLang="ja-JP" dirty="0"/>
          </a:p>
          <a:p>
            <a:endParaRPr kumimoji="1" lang="en-US" altLang="ja-JP" dirty="0"/>
          </a:p>
          <a:p>
            <a:r>
              <a:rPr kumimoji="1" lang="ja-JP" altLang="en-US" dirty="0"/>
              <a:t>必要単位数が不足している・海外体験が不足している場合、</a:t>
            </a:r>
            <a:r>
              <a:rPr kumimoji="1" lang="en-US" altLang="ja-JP" dirty="0"/>
              <a:t>G</a:t>
            </a:r>
            <a:r>
              <a:rPr kumimoji="1" lang="ja-JP" altLang="en-US" dirty="0"/>
              <a:t>副専攻の修了とはなりませんのでご注意ください。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5</a:t>
            </a:fld>
            <a:endParaRPr kumimoji="1" lang="ja-JP" altLang="en-US"/>
          </a:p>
        </p:txBody>
      </p:sp>
    </p:spTree>
    <p:extLst>
      <p:ext uri="{BB962C8B-B14F-4D97-AF65-F5344CB8AC3E}">
        <p14:creationId xmlns:p14="http://schemas.microsoft.com/office/powerpoint/2010/main" val="153034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続いて海外体験です。</a:t>
            </a:r>
            <a:endParaRPr kumimoji="1" lang="en-US" altLang="ja-JP" dirty="0"/>
          </a:p>
          <a:p>
            <a:r>
              <a:rPr kumimoji="1" lang="ja-JP" altLang="en-US" dirty="0"/>
              <a:t>繰り返しにはなりますが、グローバル教養副専攻の修了には「海外体験」が必要です。</a:t>
            </a:r>
            <a:endParaRPr kumimoji="1" lang="en-US" altLang="ja-JP" dirty="0"/>
          </a:p>
          <a:p>
            <a:endParaRPr kumimoji="1" lang="en-US" altLang="ja-JP" dirty="0"/>
          </a:p>
          <a:p>
            <a:r>
              <a:rPr kumimoji="1" lang="ja-JP" altLang="en-US" dirty="0"/>
              <a:t>海外体験の条件は</a:t>
            </a:r>
            <a:r>
              <a:rPr kumimoji="1" lang="en-US" altLang="ja-JP" dirty="0"/>
              <a:t>2</a:t>
            </a:r>
            <a:r>
              <a:rPr kumimoji="1" lang="ja-JP" altLang="en-US" dirty="0"/>
              <a:t>つございます。</a:t>
            </a:r>
            <a:endParaRPr kumimoji="1" lang="en-US" altLang="ja-JP" dirty="0"/>
          </a:p>
          <a:p>
            <a:endParaRPr kumimoji="1" lang="en-US" altLang="ja-JP" dirty="0"/>
          </a:p>
          <a:p>
            <a:r>
              <a:rPr kumimoji="1" lang="en-US" altLang="ja-JP" dirty="0"/>
              <a:t>1</a:t>
            </a:r>
            <a:r>
              <a:rPr kumimoji="1" lang="ja-JP" altLang="en-US" dirty="0"/>
              <a:t>つ目が、立教大学が実施する海外プログラムです。</a:t>
            </a:r>
            <a:endParaRPr kumimoji="1" lang="en-US" altLang="ja-JP" dirty="0"/>
          </a:p>
          <a:p>
            <a:r>
              <a:rPr kumimoji="1" lang="ja-JP" altLang="en-US" dirty="0"/>
              <a:t>これは、国際センターが発行する</a:t>
            </a:r>
            <a:r>
              <a:rPr kumimoji="1" lang="en-US" altLang="ja-JP" dirty="0"/>
              <a:t>DEPARTURE</a:t>
            </a:r>
            <a:r>
              <a:rPr kumimoji="1" lang="ja-JP" altLang="en-US" dirty="0"/>
              <a:t>に掲載されているものを指します。</a:t>
            </a:r>
            <a:endParaRPr kumimoji="1" lang="en-US" altLang="ja-JP" dirty="0"/>
          </a:p>
          <a:p>
            <a:r>
              <a:rPr kumimoji="1" lang="en-US" altLang="ja-JP" dirty="0"/>
              <a:t>DEPATURE</a:t>
            </a:r>
            <a:r>
              <a:rPr kumimoji="1" lang="ja-JP" altLang="en-US" dirty="0"/>
              <a:t>は、</a:t>
            </a:r>
            <a:r>
              <a:rPr kumimoji="1" lang="en-US" altLang="ja-JP" dirty="0"/>
              <a:t>SPIRIT</a:t>
            </a:r>
            <a:r>
              <a:rPr kumimoji="1" lang="ja-JP" altLang="en-US" dirty="0"/>
              <a:t>からもご覧出来ますし、国際センターでも配布しておりますので、是非ともご覧ください</a:t>
            </a:r>
            <a:endParaRPr kumimoji="1" lang="en-US" altLang="ja-JP" dirty="0"/>
          </a:p>
          <a:p>
            <a:endParaRPr kumimoji="1" lang="en-US" altLang="ja-JP" dirty="0"/>
          </a:p>
          <a:p>
            <a:r>
              <a:rPr kumimoji="1" lang="en-US" altLang="ja-JP" dirty="0"/>
              <a:t>2</a:t>
            </a:r>
            <a:r>
              <a:rPr kumimoji="1" lang="ja-JP" altLang="en-US" dirty="0"/>
              <a:t>つ目が、自主企画です。これは、活動期間が立教大学在籍中であり、主たる活動日数が、移動日を含めず原則として</a:t>
            </a:r>
            <a:r>
              <a:rPr kumimoji="1" lang="en-US" altLang="ja-JP" dirty="0"/>
              <a:t>5</a:t>
            </a:r>
            <a:r>
              <a:rPr kumimoji="1" lang="ja-JP" altLang="en-US" dirty="0"/>
              <a:t>日以上かつ、​参加証明を提出できるもの（例：プログラムの主催団体が発行する参加証明書）​を指します。自主企画の例としては、学外の業者や語学学校の研修、</a:t>
            </a:r>
            <a:r>
              <a:rPr kumimoji="1" lang="en-US" altLang="ja-JP" dirty="0"/>
              <a:t>NPO</a:t>
            </a:r>
            <a:r>
              <a:rPr kumimoji="1" lang="ja-JP" altLang="en-US" dirty="0"/>
              <a:t>主催のボランティアやイベントなどを指します。</a:t>
            </a:r>
            <a:endParaRPr kumimoji="1" lang="en-US" altLang="ja-JP" dirty="0"/>
          </a:p>
          <a:p>
            <a:endParaRPr kumimoji="1" lang="en-US" altLang="ja-JP" dirty="0"/>
          </a:p>
          <a:p>
            <a:r>
              <a:rPr kumimoji="1" lang="ja-JP" altLang="en-US" dirty="0"/>
              <a:t>これらの海外体験をもって、所定の申請をいただくことで、「海外体験」認定となります。</a:t>
            </a:r>
            <a:endParaRPr kumimoji="1" lang="en-US" altLang="ja-JP" dirty="0"/>
          </a:p>
          <a:p>
            <a:r>
              <a:rPr kumimoji="1" lang="ja-JP" altLang="en-US" dirty="0"/>
              <a:t>申請方法については、後ほどご説明いたします。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6</a:t>
            </a:fld>
            <a:endParaRPr kumimoji="1" lang="ja-JP" altLang="en-US"/>
          </a:p>
        </p:txBody>
      </p:sp>
    </p:spTree>
    <p:extLst>
      <p:ext uri="{BB962C8B-B14F-4D97-AF65-F5344CB8AC3E}">
        <p14:creationId xmlns:p14="http://schemas.microsoft.com/office/powerpoint/2010/main" val="111424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よく、海外体験について、自動認定されるもの／されないものの違いは何かという質問を頂くことがございます。</a:t>
            </a:r>
            <a:endParaRPr kumimoji="1" lang="en-US" altLang="ja-JP" dirty="0"/>
          </a:p>
          <a:p>
            <a:endParaRPr kumimoji="1" lang="en-US" altLang="ja-JP" dirty="0"/>
          </a:p>
          <a:p>
            <a:r>
              <a:rPr kumimoji="1" lang="ja-JP" altLang="en-US" dirty="0"/>
              <a:t>回答といたしましては、「正課外」は単位認定されないものですので、海外体験の自動認定もされません。</a:t>
            </a:r>
            <a:endParaRPr kumimoji="1" lang="en-US" altLang="ja-JP" dirty="0"/>
          </a:p>
          <a:p>
            <a:endParaRPr kumimoji="1" lang="en-US" altLang="ja-JP" dirty="0"/>
          </a:p>
          <a:p>
            <a:r>
              <a:rPr kumimoji="1" lang="en-US" altLang="ja-JP" dirty="0"/>
              <a:t>DEPATURE</a:t>
            </a:r>
            <a:r>
              <a:rPr kumimoji="1" lang="ja-JP" altLang="en-US" dirty="0"/>
              <a:t>から引っ張ってきましたが、こちらの場合、右枠の欄が「正課外」となっているため、単位認定はされません。</a:t>
            </a:r>
            <a:endParaRPr kumimoji="1" lang="en-US" altLang="ja-JP" dirty="0"/>
          </a:p>
          <a:p>
            <a:r>
              <a:rPr kumimoji="1" lang="ja-JP" altLang="en-US" dirty="0"/>
              <a:t>つまり、</a:t>
            </a:r>
            <a:r>
              <a:rPr kumimoji="1" lang="en-US" altLang="ja-JP" dirty="0"/>
              <a:t>G</a:t>
            </a:r>
            <a:r>
              <a:rPr kumimoji="1" lang="ja-JP" altLang="en-US" dirty="0"/>
              <a:t>副専攻の海外体験も自動認定対象外となります。そのため、別途自主企画としてご申請ください。</a:t>
            </a:r>
            <a:endParaRPr kumimoji="1" lang="en-US" altLang="ja-JP" dirty="0"/>
          </a:p>
          <a:p>
            <a:endParaRPr kumimoji="1" lang="en-US" altLang="ja-JP" dirty="0"/>
          </a:p>
          <a:p>
            <a:r>
              <a:rPr kumimoji="1" lang="ja-JP" altLang="en-US" dirty="0"/>
              <a:t>申請方法は後ほどご説明いたします。</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7</a:t>
            </a:fld>
            <a:endParaRPr kumimoji="1" lang="ja-JP" altLang="en-US"/>
          </a:p>
        </p:txBody>
      </p:sp>
    </p:spTree>
    <p:extLst>
      <p:ext uri="{BB962C8B-B14F-4D97-AF65-F5344CB8AC3E}">
        <p14:creationId xmlns:p14="http://schemas.microsoft.com/office/powerpoint/2010/main" val="231836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次に、正課です。（</a:t>
            </a:r>
            <a:r>
              <a:rPr kumimoji="1" lang="en-US" altLang="ja-JP" dirty="0"/>
              <a:t>DEPARTURE</a:t>
            </a:r>
            <a:r>
              <a:rPr kumimoji="1" lang="ja-JP" altLang="en-US" dirty="0"/>
              <a:t>には、履修登録をせずとも参加可能と記載されているプログラムもごさいますので、詳細については必ず</a:t>
            </a:r>
            <a:r>
              <a:rPr kumimoji="1" lang="en-US" altLang="ja-JP" dirty="0"/>
              <a:t>DEPATURE</a:t>
            </a:r>
            <a:r>
              <a:rPr kumimoji="1" lang="ja-JP" altLang="en-US" dirty="0"/>
              <a:t>をご覧ください）</a:t>
            </a:r>
            <a:endParaRPr kumimoji="1" lang="en-US" altLang="ja-JP" dirty="0"/>
          </a:p>
          <a:p>
            <a:r>
              <a:rPr kumimoji="1" lang="ja-JP" altLang="en-US" dirty="0"/>
              <a:t>正課は、単位認定されるものとなりますので、海外体験も自動認定されます。</a:t>
            </a:r>
            <a:endParaRPr kumimoji="1" lang="en-US" altLang="ja-JP" dirty="0"/>
          </a:p>
          <a:p>
            <a:r>
              <a:rPr kumimoji="1" lang="ja-JP" altLang="en-US" dirty="0"/>
              <a:t>そのため、自主企画で申請を頂かなくても、単位を修得した時点で自動認定となります。</a:t>
            </a:r>
            <a:endParaRPr kumimoji="1" lang="en-US" altLang="ja-JP" dirty="0"/>
          </a:p>
          <a:p>
            <a:endParaRPr kumimoji="1" lang="en-US" altLang="ja-JP" dirty="0"/>
          </a:p>
          <a:p>
            <a:r>
              <a:rPr kumimoji="1" lang="ja-JP" altLang="en-US" dirty="0"/>
              <a:t>仮に、単位を落としてしまった場合は、「自動認定」はされませんが、海外で活動されたことに変わりはございませんので、</a:t>
            </a:r>
            <a:endParaRPr kumimoji="1" lang="en-US" altLang="ja-JP" dirty="0"/>
          </a:p>
          <a:p>
            <a:r>
              <a:rPr kumimoji="1" lang="ja-JP" altLang="en-US" dirty="0"/>
              <a:t>海外体験の自主企画として申請頂くことで認定することが可能です。</a:t>
            </a:r>
            <a:endParaRPr kumimoji="1" lang="en-US" altLang="ja-JP" dirty="0"/>
          </a:p>
          <a:p>
            <a:endParaRPr kumimoji="1" lang="en-US" altLang="ja-JP" dirty="0"/>
          </a:p>
          <a:p>
            <a:r>
              <a:rPr kumimoji="1" lang="ja-JP" altLang="en-US" dirty="0"/>
              <a:t>少し、複雑な点もあるかと思いますので、認定されているか不安な方は、</a:t>
            </a:r>
            <a:r>
              <a:rPr kumimoji="1" lang="en-US" altLang="ja-JP" dirty="0"/>
              <a:t>G</a:t>
            </a:r>
            <a:r>
              <a:rPr kumimoji="1" lang="ja-JP" altLang="en-US" dirty="0"/>
              <a:t>副専攻進捗状況画面からご確認ください。</a:t>
            </a:r>
            <a:endParaRPr kumimoji="1" lang="en-US" altLang="ja-JP" dirty="0"/>
          </a:p>
          <a:p>
            <a:r>
              <a:rPr kumimoji="1" lang="ja-JP" altLang="en-US" dirty="0"/>
              <a:t>また、進捗画面上で不明な点がございましたら、気軽に全学共通教育事務室までお問い合わせください。</a:t>
            </a:r>
          </a:p>
        </p:txBody>
      </p:sp>
      <p:sp>
        <p:nvSpPr>
          <p:cNvPr id="4" name="スライド番号プレースホルダー 3"/>
          <p:cNvSpPr>
            <a:spLocks noGrp="1"/>
          </p:cNvSpPr>
          <p:nvPr>
            <p:ph type="sldNum" sz="quarter" idx="5"/>
          </p:nvPr>
        </p:nvSpPr>
        <p:spPr/>
        <p:txBody>
          <a:bodyPr/>
          <a:lstStyle/>
          <a:p>
            <a:fld id="{04536151-31B1-470D-AB3D-728FCD97D441}" type="slidenum">
              <a:rPr kumimoji="1" lang="ja-JP" altLang="en-US" smtClean="0"/>
              <a:t>8</a:t>
            </a:fld>
            <a:endParaRPr kumimoji="1" lang="ja-JP" altLang="en-US"/>
          </a:p>
        </p:txBody>
      </p:sp>
    </p:spTree>
    <p:extLst>
      <p:ext uri="{BB962C8B-B14F-4D97-AF65-F5344CB8AC3E}">
        <p14:creationId xmlns:p14="http://schemas.microsoft.com/office/powerpoint/2010/main" val="152355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D72256A-AB33-4D58-B637-00AC34E99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14" name="タイトル 4">
            <a:extLst>
              <a:ext uri="{FF2B5EF4-FFF2-40B4-BE49-F238E27FC236}">
                <a16:creationId xmlns:a16="http://schemas.microsoft.com/office/drawing/2014/main" id="{3B81131B-99F6-48CA-9D64-226C3EAA9E5C}"/>
              </a:ext>
            </a:extLst>
          </p:cNvPr>
          <p:cNvSpPr>
            <a:spLocks noGrp="1"/>
          </p:cNvSpPr>
          <p:nvPr>
            <p:ph type="ctrTitle" hasCustomPrompt="1"/>
          </p:nvPr>
        </p:nvSpPr>
        <p:spPr bwMode="white">
          <a:xfrm>
            <a:off x="3312522" y="2701630"/>
            <a:ext cx="5566954" cy="1454740"/>
          </a:xfrm>
        </p:spPr>
        <p:txBody>
          <a:bodyPr/>
          <a:lstStyle>
            <a:lvl1pPr algn="ctr">
              <a:defRPr b="1">
                <a:solidFill>
                  <a:schemeClr val="bg1"/>
                </a:solidFill>
                <a:latin typeface="游ゴシック" panose="020B0400000000000000" pitchFamily="50" charset="-128"/>
                <a:ea typeface="游ゴシック" panose="020B0400000000000000" pitchFamily="50" charset="-128"/>
              </a:defRPr>
            </a:lvl1pPr>
          </a:lstStyle>
          <a:p>
            <a:r>
              <a:rPr lang="en-US" altLang="ja-JP" dirty="0"/>
              <a:t>PPT</a:t>
            </a:r>
            <a:r>
              <a:rPr lang="ja-JP" altLang="en-US" dirty="0"/>
              <a:t>テンプレート</a:t>
            </a:r>
            <a:br>
              <a:rPr lang="en-US" altLang="ja-JP" dirty="0"/>
            </a:br>
            <a:r>
              <a:rPr lang="ja-JP" altLang="en-US" dirty="0"/>
              <a:t>デザイン</a:t>
            </a:r>
          </a:p>
        </p:txBody>
      </p:sp>
    </p:spTree>
    <p:extLst>
      <p:ext uri="{BB962C8B-B14F-4D97-AF65-F5344CB8AC3E}">
        <p14:creationId xmlns:p14="http://schemas.microsoft.com/office/powerpoint/2010/main" val="199508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8C2FFF-9192-4295-8EC6-7785DF530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19" name="Title 1">
            <a:extLst>
              <a:ext uri="{FF2B5EF4-FFF2-40B4-BE49-F238E27FC236}">
                <a16:creationId xmlns:a16="http://schemas.microsoft.com/office/drawing/2014/main" id="{08EEB0D9-4424-4CC2-8169-9C14FBD0DAFB}"/>
              </a:ext>
            </a:extLst>
          </p:cNvPr>
          <p:cNvSpPr>
            <a:spLocks noGrp="1"/>
          </p:cNvSpPr>
          <p:nvPr>
            <p:ph type="title" hasCustomPrompt="1"/>
          </p:nvPr>
        </p:nvSpPr>
        <p:spPr bwMode="black">
          <a:xfrm>
            <a:off x="5410672" y="1888596"/>
            <a:ext cx="1370649" cy="783484"/>
          </a:xfrm>
        </p:spPr>
        <p:txBody>
          <a:bodyPr>
            <a:noAutofit/>
          </a:bodyPr>
          <a:lstStyle>
            <a:lvl1pPr algn="ctr">
              <a:defRPr sz="6600" b="1">
                <a:solidFill>
                  <a:srgbClr val="4D217C"/>
                </a:solidFill>
                <a:ea typeface="ＤＦＰ平成ゴシック体W5" panose="02010601000101010101" pitchFamily="1" charset="-128"/>
              </a:defRPr>
            </a:lvl1pPr>
          </a:lstStyle>
          <a:p>
            <a:r>
              <a:rPr lang="en-US" altLang="ja-JP" dirty="0"/>
              <a:t>01</a:t>
            </a:r>
            <a:endParaRPr lang="en-US" dirty="0"/>
          </a:p>
        </p:txBody>
      </p:sp>
      <p:sp>
        <p:nvSpPr>
          <p:cNvPr id="20" name="テキスト プレースホルダー 7">
            <a:extLst>
              <a:ext uri="{FF2B5EF4-FFF2-40B4-BE49-F238E27FC236}">
                <a16:creationId xmlns:a16="http://schemas.microsoft.com/office/drawing/2014/main" id="{B44BB53A-A710-4E93-87AD-E590E7AFE003}"/>
              </a:ext>
            </a:extLst>
          </p:cNvPr>
          <p:cNvSpPr>
            <a:spLocks noGrp="1"/>
          </p:cNvSpPr>
          <p:nvPr>
            <p:ph type="body" idx="13" hasCustomPrompt="1"/>
          </p:nvPr>
        </p:nvSpPr>
        <p:spPr>
          <a:xfrm>
            <a:off x="3510276" y="3017521"/>
            <a:ext cx="5171440" cy="2133600"/>
          </a:xfrm>
        </p:spPr>
        <p:txBody>
          <a:bodyPr anchor="ctr" anchorCtr="1">
            <a:noAutofit/>
          </a:bodyPr>
          <a:lstStyle>
            <a:lvl1pPr marL="0" indent="0" algn="ctr">
              <a:buNone/>
              <a:defRPr sz="4000">
                <a:solidFill>
                  <a:srgbClr val="4D217C"/>
                </a:solidFill>
                <a:latin typeface="游ゴシック" panose="020B0400000000000000" pitchFamily="50" charset="-128"/>
                <a:ea typeface="游ゴシック" panose="020B0400000000000000" pitchFamily="50" charset="-128"/>
              </a:defRPr>
            </a:lvl1pPr>
          </a:lstStyle>
          <a:p>
            <a:r>
              <a:rPr lang="ja-JP" altLang="en-US" dirty="0">
                <a:latin typeface="ＭＳ Ｐゴシック" panose="020B0600070205080204" pitchFamily="50" charset="-128"/>
                <a:ea typeface="ＭＳ Ｐゴシック" panose="020B0600070205080204" pitchFamily="50" charset="-128"/>
              </a:rPr>
              <a:t>この文章はダミーです。</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文字量の確認の</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ためです</a:t>
            </a:r>
          </a:p>
        </p:txBody>
      </p:sp>
      <p:sp>
        <p:nvSpPr>
          <p:cNvPr id="23" name="スライド番号プレースホルダー 22">
            <a:extLst>
              <a:ext uri="{FF2B5EF4-FFF2-40B4-BE49-F238E27FC236}">
                <a16:creationId xmlns:a16="http://schemas.microsoft.com/office/drawing/2014/main" id="{5F203C54-98BF-451C-AC26-DAD43EFD8449}"/>
              </a:ext>
            </a:extLst>
          </p:cNvPr>
          <p:cNvSpPr>
            <a:spLocks noGrp="1"/>
          </p:cNvSpPr>
          <p:nvPr>
            <p:ph type="sldNum" sz="quarter" idx="16"/>
          </p:nvPr>
        </p:nvSpPr>
        <p:spPr bwMode="white">
          <a:xfrm>
            <a:off x="9027160" y="6031230"/>
            <a:ext cx="2743200" cy="365125"/>
          </a:xfrm>
        </p:spPr>
        <p:txBody>
          <a:bodyPr/>
          <a:lstStyle>
            <a:lvl1pPr>
              <a:defRPr>
                <a:solidFill>
                  <a:schemeClr val="bg1"/>
                </a:solidFill>
              </a:defRPr>
            </a:lvl1pPr>
          </a:lstStyle>
          <a:p>
            <a:fld id="{53B27FF1-BF36-4FBF-ADF4-64592E81A2AE}" type="slidenum">
              <a:rPr lang="ja-JP" altLang="en-US" smtClean="0"/>
              <a:pPr/>
              <a:t>‹#›</a:t>
            </a:fld>
            <a:endParaRPr lang="ja-JP" altLang="en-US"/>
          </a:p>
        </p:txBody>
      </p:sp>
    </p:spTree>
    <p:extLst>
      <p:ext uri="{BB962C8B-B14F-4D97-AF65-F5344CB8AC3E}">
        <p14:creationId xmlns:p14="http://schemas.microsoft.com/office/powerpoint/2010/main" val="299578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51B033-2266-43C9-B041-6A4691FED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 y="0"/>
            <a:ext cx="12191761" cy="6858000"/>
          </a:xfrm>
          <a:prstGeom prst="rect">
            <a:avLst/>
          </a:prstGeom>
        </p:spPr>
      </p:pic>
      <p:sp>
        <p:nvSpPr>
          <p:cNvPr id="11" name="タイトル 2">
            <a:extLst>
              <a:ext uri="{FF2B5EF4-FFF2-40B4-BE49-F238E27FC236}">
                <a16:creationId xmlns:a16="http://schemas.microsoft.com/office/drawing/2014/main" id="{15B89282-9120-4470-A392-E8FF9FA0FD5A}"/>
              </a:ext>
            </a:extLst>
          </p:cNvPr>
          <p:cNvSpPr txBox="1">
            <a:spLocks/>
          </p:cNvSpPr>
          <p:nvPr userDrawn="1"/>
        </p:nvSpPr>
        <p:spPr bwMode="white">
          <a:xfrm>
            <a:off x="296092" y="136524"/>
            <a:ext cx="6361883" cy="436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600" b="1" kern="1200">
                <a:solidFill>
                  <a:schemeClr val="bg1"/>
                </a:solidFill>
                <a:latin typeface="+mj-lt"/>
                <a:ea typeface="ＤＦＰ平成ゴシック体W5" panose="02010601000101010101" pitchFamily="1" charset="-128"/>
                <a:cs typeface="+mj-cs"/>
              </a:defRPr>
            </a:lvl1pPr>
          </a:lstStyle>
          <a:p>
            <a:endParaRPr lang="ja-JP" altLang="en-US" dirty="0">
              <a:solidFill>
                <a:schemeClr val="bg1"/>
              </a:solidFill>
              <a:latin typeface="游ゴシック" panose="020B0400000000000000" pitchFamily="50" charset="-128"/>
              <a:ea typeface="游ゴシック" panose="020B0400000000000000" pitchFamily="50" charset="-128"/>
            </a:endParaRPr>
          </a:p>
        </p:txBody>
      </p:sp>
      <p:sp>
        <p:nvSpPr>
          <p:cNvPr id="14" name="Title 1">
            <a:extLst>
              <a:ext uri="{FF2B5EF4-FFF2-40B4-BE49-F238E27FC236}">
                <a16:creationId xmlns:a16="http://schemas.microsoft.com/office/drawing/2014/main" id="{F0872B7F-3C28-4FF4-B157-2C3756E2BA29}"/>
              </a:ext>
            </a:extLst>
          </p:cNvPr>
          <p:cNvSpPr>
            <a:spLocks noGrp="1"/>
          </p:cNvSpPr>
          <p:nvPr>
            <p:ph type="title" hasCustomPrompt="1"/>
          </p:nvPr>
        </p:nvSpPr>
        <p:spPr bwMode="white">
          <a:xfrm>
            <a:off x="428172" y="86770"/>
            <a:ext cx="9705532" cy="635082"/>
          </a:xfrm>
        </p:spPr>
        <p:txBody>
          <a:bodyPr>
            <a:noAutofit/>
          </a:bodyPr>
          <a:lstStyle>
            <a:lvl1pPr>
              <a:defRPr sz="3600" b="1">
                <a:solidFill>
                  <a:schemeClr val="bg1"/>
                </a:solidFill>
                <a:latin typeface="游ゴシック" panose="020B0400000000000000" pitchFamily="50" charset="-128"/>
                <a:ea typeface="游ゴシック" panose="020B0400000000000000" pitchFamily="50" charset="-128"/>
              </a:defRPr>
            </a:lvl1pPr>
          </a:lstStyle>
          <a:p>
            <a:r>
              <a:rPr lang="ja-JP" altLang="en-US" dirty="0"/>
              <a:t>スライドタイトルスライドタイトル</a:t>
            </a:r>
            <a:endParaRPr lang="en-US" dirty="0"/>
          </a:p>
        </p:txBody>
      </p:sp>
      <p:sp>
        <p:nvSpPr>
          <p:cNvPr id="18" name="スライド番号プレースホルダー 17">
            <a:extLst>
              <a:ext uri="{FF2B5EF4-FFF2-40B4-BE49-F238E27FC236}">
                <a16:creationId xmlns:a16="http://schemas.microsoft.com/office/drawing/2014/main" id="{20233ED3-8E28-4690-95CD-A742622BE391}"/>
              </a:ext>
            </a:extLst>
          </p:cNvPr>
          <p:cNvSpPr>
            <a:spLocks noGrp="1"/>
          </p:cNvSpPr>
          <p:nvPr>
            <p:ph type="sldNum" sz="quarter" idx="16"/>
          </p:nvPr>
        </p:nvSpPr>
        <p:spPr>
          <a:xfrm>
            <a:off x="9027160" y="6034835"/>
            <a:ext cx="2743200" cy="365125"/>
          </a:xfrm>
        </p:spPr>
        <p:txBody>
          <a:bodyPr/>
          <a:lstStyle/>
          <a:p>
            <a:fld id="{53B27FF1-BF36-4FBF-ADF4-64592E81A2AE}" type="slidenum">
              <a:rPr kumimoji="1" lang="ja-JP" altLang="en-US" smtClean="0"/>
              <a:t>‹#›</a:t>
            </a:fld>
            <a:endParaRPr kumimoji="1" lang="ja-JP" altLang="en-US"/>
          </a:p>
        </p:txBody>
      </p:sp>
      <p:sp>
        <p:nvSpPr>
          <p:cNvPr id="3" name="テキスト プレースホルダー 2">
            <a:extLst>
              <a:ext uri="{FF2B5EF4-FFF2-40B4-BE49-F238E27FC236}">
                <a16:creationId xmlns:a16="http://schemas.microsoft.com/office/drawing/2014/main" id="{7C735A58-BFC7-4080-8B3F-08A4261F5D71}"/>
              </a:ext>
            </a:extLst>
          </p:cNvPr>
          <p:cNvSpPr>
            <a:spLocks noGrp="1"/>
          </p:cNvSpPr>
          <p:nvPr>
            <p:ph type="body" sz="quarter" idx="17"/>
          </p:nvPr>
        </p:nvSpPr>
        <p:spPr>
          <a:xfrm>
            <a:off x="428624" y="1323974"/>
            <a:ext cx="11341735" cy="456159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752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9251D9-3B31-4B81-9BA8-CF7058151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 y="0"/>
            <a:ext cx="12191761" cy="6858000"/>
          </a:xfrm>
          <a:prstGeom prst="rect">
            <a:avLst/>
          </a:prstGeom>
        </p:spPr>
      </p:pic>
    </p:spTree>
    <p:extLst>
      <p:ext uri="{BB962C8B-B14F-4D97-AF65-F5344CB8AC3E}">
        <p14:creationId xmlns:p14="http://schemas.microsoft.com/office/powerpoint/2010/main" val="684799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7C4096-4606-4572-8188-C35C4A74A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DFE8B3F-129E-4FCE-A693-9264B4C63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C9F870C9-C037-4CC7-824F-79A7ECA45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8359850B-7D51-4329-A550-2021990DA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181C117-CF27-48BE-BFB2-F4258768A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27FF1-BF36-4FBF-ADF4-64592E81A2AE}" type="slidenum">
              <a:rPr kumimoji="1" lang="ja-JP" altLang="en-US" smtClean="0"/>
              <a:t>‹#›</a:t>
            </a:fld>
            <a:endParaRPr kumimoji="1" lang="ja-JP" altLang="en-US"/>
          </a:p>
        </p:txBody>
      </p:sp>
    </p:spTree>
    <p:extLst>
      <p:ext uri="{BB962C8B-B14F-4D97-AF65-F5344CB8AC3E}">
        <p14:creationId xmlns:p14="http://schemas.microsoft.com/office/powerpoint/2010/main" val="57513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spirit.rikkyo.ac.jp/academic_affairs/bulletin_board/post_list/250331_zenkarisogo_eng_leaf.pdf"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rmp@rikkyo.ac.jp"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spirit.rikkyo.ac.jp/international/SiteAssets/departure/rikkyo_departur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65CB2-4CFF-4A5B-A035-39E3D0065CEA}"/>
              </a:ext>
            </a:extLst>
          </p:cNvPr>
          <p:cNvSpPr>
            <a:spLocks noGrp="1"/>
          </p:cNvSpPr>
          <p:nvPr>
            <p:ph type="ctrTitle"/>
          </p:nvPr>
        </p:nvSpPr>
        <p:spPr>
          <a:xfrm>
            <a:off x="790414" y="1561496"/>
            <a:ext cx="11050290" cy="4376873"/>
          </a:xfrm>
        </p:spPr>
        <p:txBody>
          <a:bodyPr>
            <a:normAutofit/>
          </a:bodyPr>
          <a:lstStyle/>
          <a:p>
            <a:r>
              <a:rPr lang="ja-JP" altLang="en-US" sz="5400" dirty="0"/>
              <a:t>全学共通科目</a:t>
            </a:r>
            <a:br>
              <a:rPr lang="en-US" altLang="ja-JP" sz="5400" dirty="0"/>
            </a:br>
            <a:r>
              <a:rPr lang="ja-JP" altLang="en-US" sz="5400" dirty="0"/>
              <a:t>と</a:t>
            </a:r>
            <a:br>
              <a:rPr lang="en-US" altLang="ja-JP" sz="5400" dirty="0"/>
            </a:br>
            <a:r>
              <a:rPr lang="ja-JP" altLang="en-US" sz="5400" dirty="0"/>
              <a:t>グローバル教養副専攻</a:t>
            </a:r>
          </a:p>
        </p:txBody>
      </p:sp>
      <p:sp>
        <p:nvSpPr>
          <p:cNvPr id="3" name="テキスト ボックス 2">
            <a:extLst>
              <a:ext uri="{FF2B5EF4-FFF2-40B4-BE49-F238E27FC236}">
                <a16:creationId xmlns:a16="http://schemas.microsoft.com/office/drawing/2014/main" id="{C054BBD0-1421-4DBC-A578-4CE88546CB36}"/>
              </a:ext>
            </a:extLst>
          </p:cNvPr>
          <p:cNvSpPr txBox="1"/>
          <p:nvPr/>
        </p:nvSpPr>
        <p:spPr>
          <a:xfrm>
            <a:off x="2408582" y="919631"/>
            <a:ext cx="7374836" cy="584775"/>
          </a:xfrm>
          <a:prstGeom prst="rect">
            <a:avLst/>
          </a:prstGeom>
          <a:noFill/>
        </p:spPr>
        <p:txBody>
          <a:bodyPr wrap="square" rtlCol="0">
            <a:spAutoFit/>
          </a:bodyPr>
          <a:lstStyle/>
          <a:p>
            <a:pPr algn="ctr"/>
            <a:r>
              <a:rPr lang="en-US" altLang="ja-JP" sz="3200" b="1" dirty="0">
                <a:solidFill>
                  <a:schemeClr val="bg1"/>
                </a:solidFill>
              </a:rPr>
              <a:t>- Study Abroad Weeks 2025 Spring -</a:t>
            </a:r>
            <a:endParaRPr kumimoji="1" lang="ja-JP" altLang="en-US" sz="3200" b="1" dirty="0">
              <a:solidFill>
                <a:schemeClr val="bg1"/>
              </a:solidFill>
            </a:endParaRPr>
          </a:p>
        </p:txBody>
      </p:sp>
      <p:sp>
        <p:nvSpPr>
          <p:cNvPr id="5" name="テキスト ボックス 4">
            <a:extLst>
              <a:ext uri="{FF2B5EF4-FFF2-40B4-BE49-F238E27FC236}">
                <a16:creationId xmlns:a16="http://schemas.microsoft.com/office/drawing/2014/main" id="{453EE39A-E6D8-4BF2-A310-F1866E2A7429}"/>
              </a:ext>
            </a:extLst>
          </p:cNvPr>
          <p:cNvSpPr txBox="1"/>
          <p:nvPr/>
        </p:nvSpPr>
        <p:spPr>
          <a:xfrm>
            <a:off x="116959" y="129272"/>
            <a:ext cx="2913321" cy="400110"/>
          </a:xfrm>
          <a:prstGeom prst="rect">
            <a:avLst/>
          </a:prstGeom>
          <a:noFill/>
        </p:spPr>
        <p:txBody>
          <a:bodyPr wrap="square" rtlCol="0">
            <a:spAutoFit/>
          </a:bodyPr>
          <a:lstStyle/>
          <a:p>
            <a:pPr algn="ctr"/>
            <a:r>
              <a:rPr kumimoji="1" lang="en-US" altLang="ja-JP" sz="2000" b="1" dirty="0">
                <a:solidFill>
                  <a:schemeClr val="bg1"/>
                </a:solidFill>
              </a:rPr>
              <a:t>2025</a:t>
            </a:r>
            <a:r>
              <a:rPr kumimoji="1" lang="ja-JP" altLang="en-US" sz="2000" b="1" dirty="0">
                <a:solidFill>
                  <a:schemeClr val="bg1"/>
                </a:solidFill>
              </a:rPr>
              <a:t>年</a:t>
            </a:r>
            <a:r>
              <a:rPr lang="en-US" altLang="ja-JP" sz="2000" b="1" dirty="0">
                <a:solidFill>
                  <a:schemeClr val="bg1"/>
                </a:solidFill>
              </a:rPr>
              <a:t>5</a:t>
            </a:r>
            <a:r>
              <a:rPr kumimoji="1" lang="ja-JP" altLang="en-US" sz="2000" b="1" dirty="0">
                <a:solidFill>
                  <a:schemeClr val="bg1"/>
                </a:solidFill>
              </a:rPr>
              <a:t>月</a:t>
            </a:r>
            <a:r>
              <a:rPr lang="en-US" altLang="ja-JP" sz="2000" b="1" dirty="0">
                <a:solidFill>
                  <a:schemeClr val="bg1"/>
                </a:solidFill>
              </a:rPr>
              <a:t>14</a:t>
            </a:r>
            <a:r>
              <a:rPr lang="ja-JP" altLang="en-US" sz="2000" b="1" dirty="0">
                <a:solidFill>
                  <a:schemeClr val="bg1"/>
                </a:solidFill>
              </a:rPr>
              <a:t>日（水）</a:t>
            </a:r>
            <a:endParaRPr kumimoji="1" lang="ja-JP" altLang="en-US" sz="2000" b="1" dirty="0">
              <a:solidFill>
                <a:schemeClr val="bg1"/>
              </a:solidFill>
            </a:endParaRPr>
          </a:p>
        </p:txBody>
      </p:sp>
    </p:spTree>
    <p:extLst>
      <p:ext uri="{BB962C8B-B14F-4D97-AF65-F5344CB8AC3E}">
        <p14:creationId xmlns:p14="http://schemas.microsoft.com/office/powerpoint/2010/main" val="14565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F4E5C-A95B-4F60-864D-D577BAFA6D86}"/>
              </a:ext>
            </a:extLst>
          </p:cNvPr>
          <p:cNvSpPr>
            <a:spLocks noGrp="1"/>
          </p:cNvSpPr>
          <p:nvPr>
            <p:ph type="title"/>
          </p:nvPr>
        </p:nvSpPr>
        <p:spPr/>
        <p:txBody>
          <a:bodyPr/>
          <a:lstStyle/>
          <a:p>
            <a:r>
              <a:rPr lang="en-US" altLang="ja-JP" dirty="0"/>
              <a:t>G</a:t>
            </a:r>
            <a:r>
              <a:rPr lang="ja-JP" altLang="en-US" dirty="0"/>
              <a:t>副専攻を修了した</a:t>
            </a:r>
            <a:r>
              <a:rPr kumimoji="1" lang="ja-JP" altLang="en-US" dirty="0"/>
              <a:t>学生の声</a:t>
            </a:r>
          </a:p>
        </p:txBody>
      </p:sp>
      <p:sp>
        <p:nvSpPr>
          <p:cNvPr id="3" name="スライド番号プレースホルダー 2">
            <a:extLst>
              <a:ext uri="{FF2B5EF4-FFF2-40B4-BE49-F238E27FC236}">
                <a16:creationId xmlns:a16="http://schemas.microsoft.com/office/drawing/2014/main" id="{5B9940D1-4CB2-40CB-982D-FE7C33BA38FC}"/>
              </a:ext>
            </a:extLst>
          </p:cNvPr>
          <p:cNvSpPr>
            <a:spLocks noGrp="1"/>
          </p:cNvSpPr>
          <p:nvPr>
            <p:ph type="sldNum" sz="quarter" idx="16"/>
          </p:nvPr>
        </p:nvSpPr>
        <p:spPr/>
        <p:txBody>
          <a:bodyPr/>
          <a:lstStyle/>
          <a:p>
            <a:fld id="{53B27FF1-BF36-4FBF-ADF4-64592E81A2AE}" type="slidenum">
              <a:rPr kumimoji="1" lang="ja-JP" altLang="en-US" smtClean="0"/>
              <a:t>9</a:t>
            </a:fld>
            <a:endParaRPr kumimoji="1" lang="ja-JP" altLang="en-US"/>
          </a:p>
        </p:txBody>
      </p:sp>
      <p:sp>
        <p:nvSpPr>
          <p:cNvPr id="5" name="楕円 4">
            <a:extLst>
              <a:ext uri="{FF2B5EF4-FFF2-40B4-BE49-F238E27FC236}">
                <a16:creationId xmlns:a16="http://schemas.microsoft.com/office/drawing/2014/main" id="{A735EFBF-0077-42E1-A590-44B8148B54D3}"/>
              </a:ext>
            </a:extLst>
          </p:cNvPr>
          <p:cNvSpPr/>
          <p:nvPr/>
        </p:nvSpPr>
        <p:spPr>
          <a:xfrm rot="611488">
            <a:off x="4218165" y="1220900"/>
            <a:ext cx="7886488" cy="16905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将来、グローバルに働きたいと考えているため、世界に通用するスキルや教養を身に付けたいと思い登録しました。</a:t>
            </a:r>
          </a:p>
        </p:txBody>
      </p:sp>
      <p:sp>
        <p:nvSpPr>
          <p:cNvPr id="6" name="楕円 5">
            <a:extLst>
              <a:ext uri="{FF2B5EF4-FFF2-40B4-BE49-F238E27FC236}">
                <a16:creationId xmlns:a16="http://schemas.microsoft.com/office/drawing/2014/main" id="{8173ACE6-C567-422E-895A-E5153CFCA878}"/>
              </a:ext>
            </a:extLst>
          </p:cNvPr>
          <p:cNvSpPr/>
          <p:nvPr/>
        </p:nvSpPr>
        <p:spPr>
          <a:xfrm rot="21204662">
            <a:off x="64893" y="2830178"/>
            <a:ext cx="6953693" cy="153134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グローバル教養副専攻に取り組むことで、派遣留学に向けて継続的に学習を続けることができました。</a:t>
            </a:r>
          </a:p>
        </p:txBody>
      </p:sp>
      <p:pic>
        <p:nvPicPr>
          <p:cNvPr id="2050" name="Picture 2" descr="飛行機・ジャンボジェットのイラスト">
            <a:extLst>
              <a:ext uri="{FF2B5EF4-FFF2-40B4-BE49-F238E27FC236}">
                <a16:creationId xmlns:a16="http://schemas.microsoft.com/office/drawing/2014/main" id="{C38D4EE7-55C7-40FF-9DB6-87458CE4D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7065">
            <a:off x="9559349" y="4010087"/>
            <a:ext cx="2297263" cy="1490669"/>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125216B1-0BE1-4080-B089-005FF8E1D507}"/>
              </a:ext>
            </a:extLst>
          </p:cNvPr>
          <p:cNvSpPr/>
          <p:nvPr/>
        </p:nvSpPr>
        <p:spPr>
          <a:xfrm rot="576292">
            <a:off x="3890578" y="4590930"/>
            <a:ext cx="5977825" cy="138995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t>主専攻で学んでいる分野で生かすことができると思い登録しました。</a:t>
            </a:r>
            <a:endParaRPr kumimoji="1" lang="ja-JP" altLang="en-US" sz="2000" b="1" dirty="0"/>
          </a:p>
        </p:txBody>
      </p:sp>
    </p:spTree>
    <p:extLst>
      <p:ext uri="{BB962C8B-B14F-4D97-AF65-F5344CB8AC3E}">
        <p14:creationId xmlns:p14="http://schemas.microsoft.com/office/powerpoint/2010/main" val="27626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80CB5-B2D7-47A0-8523-04E6E10B2B0A}"/>
              </a:ext>
            </a:extLst>
          </p:cNvPr>
          <p:cNvSpPr>
            <a:spLocks noGrp="1"/>
          </p:cNvSpPr>
          <p:nvPr>
            <p:ph type="title"/>
          </p:nvPr>
        </p:nvSpPr>
        <p:spPr/>
        <p:txBody>
          <a:bodyPr/>
          <a:lstStyle/>
          <a:p>
            <a:r>
              <a:rPr kumimoji="1" lang="ja-JP" altLang="en-US" dirty="0"/>
              <a:t>履修の流れ（主専攻＋</a:t>
            </a:r>
            <a:r>
              <a:rPr lang="en-US" altLang="ja-JP" dirty="0"/>
              <a:t>G</a:t>
            </a:r>
            <a:r>
              <a:rPr kumimoji="1" lang="ja-JP" altLang="en-US" dirty="0"/>
              <a:t>副専攻）</a:t>
            </a:r>
          </a:p>
        </p:txBody>
      </p:sp>
      <p:sp>
        <p:nvSpPr>
          <p:cNvPr id="3" name="スライド番号プレースホルダー 2">
            <a:extLst>
              <a:ext uri="{FF2B5EF4-FFF2-40B4-BE49-F238E27FC236}">
                <a16:creationId xmlns:a16="http://schemas.microsoft.com/office/drawing/2014/main" id="{314E6AB0-18DD-4BE9-8D93-61560E67BB49}"/>
              </a:ext>
            </a:extLst>
          </p:cNvPr>
          <p:cNvSpPr>
            <a:spLocks noGrp="1"/>
          </p:cNvSpPr>
          <p:nvPr>
            <p:ph type="sldNum" sz="quarter" idx="16"/>
          </p:nvPr>
        </p:nvSpPr>
        <p:spPr/>
        <p:txBody>
          <a:bodyPr/>
          <a:lstStyle/>
          <a:p>
            <a:fld id="{53B27FF1-BF36-4FBF-ADF4-64592E81A2AE}" type="slidenum">
              <a:rPr kumimoji="1" lang="ja-JP" altLang="en-US" smtClean="0"/>
              <a:t>10</a:t>
            </a:fld>
            <a:endParaRPr kumimoji="1" lang="ja-JP" altLang="en-US"/>
          </a:p>
        </p:txBody>
      </p:sp>
      <p:grpSp>
        <p:nvGrpSpPr>
          <p:cNvPr id="26" name="グループ化 25">
            <a:extLst>
              <a:ext uri="{FF2B5EF4-FFF2-40B4-BE49-F238E27FC236}">
                <a16:creationId xmlns:a16="http://schemas.microsoft.com/office/drawing/2014/main" id="{0F10F6CD-6482-49EB-89D0-FB8F2FE7D77C}"/>
              </a:ext>
            </a:extLst>
          </p:cNvPr>
          <p:cNvGrpSpPr/>
          <p:nvPr/>
        </p:nvGrpSpPr>
        <p:grpSpPr>
          <a:xfrm>
            <a:off x="502557" y="4588152"/>
            <a:ext cx="10978117" cy="1452145"/>
            <a:chOff x="207334" y="4725371"/>
            <a:chExt cx="10978117" cy="1452145"/>
          </a:xfrm>
        </p:grpSpPr>
        <p:sp>
          <p:nvSpPr>
            <p:cNvPr id="19" name="四角形: 角を丸くする 18">
              <a:extLst>
                <a:ext uri="{FF2B5EF4-FFF2-40B4-BE49-F238E27FC236}">
                  <a16:creationId xmlns:a16="http://schemas.microsoft.com/office/drawing/2014/main" id="{B75A61BA-EC19-4F26-A8F3-888651C4E3F4}"/>
                </a:ext>
              </a:extLst>
            </p:cNvPr>
            <p:cNvSpPr/>
            <p:nvPr/>
          </p:nvSpPr>
          <p:spPr>
            <a:xfrm>
              <a:off x="956930" y="5005410"/>
              <a:ext cx="10228521" cy="117210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1</a:t>
              </a:r>
              <a:r>
                <a:rPr kumimoji="1" lang="ja-JP" altLang="en-US" b="1" dirty="0"/>
                <a:t>年生から主専攻に併せて、副専攻として</a:t>
              </a:r>
              <a:r>
                <a:rPr kumimoji="1" lang="ja-JP" altLang="en-US" b="1" dirty="0">
                  <a:solidFill>
                    <a:srgbClr val="0000FF"/>
                  </a:solidFill>
                </a:rPr>
                <a:t>［</a:t>
              </a:r>
              <a:r>
                <a:rPr kumimoji="1" lang="en-US" altLang="ja-JP" b="1" dirty="0">
                  <a:solidFill>
                    <a:srgbClr val="0000FF"/>
                  </a:solidFill>
                </a:rPr>
                <a:t>L&amp;C</a:t>
              </a:r>
              <a:r>
                <a:rPr kumimoji="1" lang="ja-JP" altLang="en-US" b="1" dirty="0">
                  <a:solidFill>
                    <a:srgbClr val="0000FF"/>
                  </a:solidFill>
                </a:rPr>
                <a:t>：</a:t>
              </a:r>
              <a:r>
                <a:rPr kumimoji="1" lang="en-US" altLang="ja-JP" b="1" dirty="0">
                  <a:solidFill>
                    <a:srgbClr val="0000FF"/>
                  </a:solidFill>
                </a:rPr>
                <a:t>French</a:t>
              </a:r>
              <a:r>
                <a:rPr kumimoji="1" lang="ja-JP" altLang="en-US" b="1" dirty="0">
                  <a:solidFill>
                    <a:srgbClr val="0000FF"/>
                  </a:solidFill>
                </a:rPr>
                <a:t>］</a:t>
              </a:r>
              <a:r>
                <a:rPr kumimoji="1" lang="ja-JP" altLang="en-US" b="1" dirty="0"/>
                <a:t>を選びました！</a:t>
              </a:r>
              <a:endParaRPr kumimoji="1" lang="en-US" altLang="ja-JP" b="1" dirty="0"/>
            </a:p>
            <a:p>
              <a:pPr algn="ctr"/>
              <a:r>
                <a:rPr kumimoji="1" lang="ja-JP" altLang="en-US" b="1" dirty="0"/>
                <a:t>フランス留学に向けて、</a:t>
              </a:r>
              <a:r>
                <a:rPr kumimoji="1" lang="en-US" altLang="ja-JP" b="1" dirty="0"/>
                <a:t>1</a:t>
              </a:r>
              <a:r>
                <a:rPr kumimoji="1" lang="ja-JP" altLang="en-US" b="1" dirty="0"/>
                <a:t>年生より言語自由科目（留学準備領域）や</a:t>
              </a:r>
              <a:r>
                <a:rPr kumimoji="1" lang="en-US" altLang="ja-JP" b="1" dirty="0"/>
                <a:t>F</a:t>
              </a:r>
              <a:r>
                <a:rPr kumimoji="1" lang="ja-JP" altLang="en-US" b="1" dirty="0"/>
                <a:t>科目の履修等を通じて</a:t>
              </a:r>
              <a:r>
                <a:rPr kumimoji="1" lang="en-US" altLang="ja-JP" b="1" dirty="0">
                  <a:solidFill>
                    <a:srgbClr val="0000FF"/>
                  </a:solidFill>
                </a:rPr>
                <a:t>【</a:t>
              </a:r>
              <a:r>
                <a:rPr kumimoji="1" lang="ja-JP" altLang="en-US" b="1" dirty="0">
                  <a:solidFill>
                    <a:srgbClr val="0000FF"/>
                  </a:solidFill>
                </a:rPr>
                <a:t>心理学</a:t>
              </a:r>
              <a:r>
                <a:rPr kumimoji="1" lang="en-US" altLang="ja-JP" b="1" dirty="0">
                  <a:solidFill>
                    <a:srgbClr val="0000FF"/>
                  </a:solidFill>
                </a:rPr>
                <a:t>×</a:t>
              </a:r>
              <a:r>
                <a:rPr kumimoji="1" lang="ja-JP" altLang="en-US" b="1" dirty="0">
                  <a:solidFill>
                    <a:srgbClr val="0000FF"/>
                  </a:solidFill>
                </a:rPr>
                <a:t>フランス語圏</a:t>
              </a:r>
              <a:r>
                <a:rPr kumimoji="1" lang="en-US" altLang="ja-JP" b="1" dirty="0">
                  <a:solidFill>
                    <a:srgbClr val="0000FF"/>
                  </a:solidFill>
                </a:rPr>
                <a:t>】</a:t>
              </a:r>
              <a:r>
                <a:rPr kumimoji="1" lang="ja-JP" altLang="en-US" b="1" dirty="0"/>
                <a:t>の学習に勤しんでいます！</a:t>
              </a:r>
            </a:p>
          </p:txBody>
        </p:sp>
        <p:sp>
          <p:nvSpPr>
            <p:cNvPr id="25" name="楕円 24">
              <a:extLst>
                <a:ext uri="{FF2B5EF4-FFF2-40B4-BE49-F238E27FC236}">
                  <a16:creationId xmlns:a16="http://schemas.microsoft.com/office/drawing/2014/main" id="{5E7E77F9-189A-4C34-B3B8-21C25FFA510B}"/>
                </a:ext>
              </a:extLst>
            </p:cNvPr>
            <p:cNvSpPr/>
            <p:nvPr/>
          </p:nvSpPr>
          <p:spPr>
            <a:xfrm rot="20541287">
              <a:off x="207334" y="4725371"/>
              <a:ext cx="1499191" cy="52354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Eras Bold ITC" panose="020B0907030504020204" pitchFamily="34" charset="0"/>
                </a:rPr>
                <a:t>POINT</a:t>
              </a:r>
              <a:endParaRPr kumimoji="1" lang="ja-JP" altLang="en-US" dirty="0">
                <a:latin typeface="Eras Bold ITC" panose="020B0907030504020204" pitchFamily="34" charset="0"/>
              </a:endParaRPr>
            </a:p>
          </p:txBody>
        </p:sp>
      </p:grpSp>
      <p:grpSp>
        <p:nvGrpSpPr>
          <p:cNvPr id="24" name="グループ化 23">
            <a:extLst>
              <a:ext uri="{FF2B5EF4-FFF2-40B4-BE49-F238E27FC236}">
                <a16:creationId xmlns:a16="http://schemas.microsoft.com/office/drawing/2014/main" id="{C4F00187-ECE3-44A6-95C2-BF1CDECCA4A9}"/>
              </a:ext>
            </a:extLst>
          </p:cNvPr>
          <p:cNvGrpSpPr/>
          <p:nvPr/>
        </p:nvGrpSpPr>
        <p:grpSpPr>
          <a:xfrm>
            <a:off x="0" y="1446127"/>
            <a:ext cx="11900200" cy="3057999"/>
            <a:chOff x="291800" y="1261703"/>
            <a:chExt cx="11900200" cy="3057999"/>
          </a:xfrm>
        </p:grpSpPr>
        <p:grpSp>
          <p:nvGrpSpPr>
            <p:cNvPr id="28" name="グループ化 27">
              <a:extLst>
                <a:ext uri="{FF2B5EF4-FFF2-40B4-BE49-F238E27FC236}">
                  <a16:creationId xmlns:a16="http://schemas.microsoft.com/office/drawing/2014/main" id="{30B7F6C0-5CB6-4E0B-AFEF-F22EE0F6E22C}"/>
                </a:ext>
              </a:extLst>
            </p:cNvPr>
            <p:cNvGrpSpPr/>
            <p:nvPr/>
          </p:nvGrpSpPr>
          <p:grpSpPr>
            <a:xfrm>
              <a:off x="291800" y="1261703"/>
              <a:ext cx="9021337" cy="3057999"/>
              <a:chOff x="1287965" y="1454757"/>
              <a:chExt cx="9021337" cy="1482996"/>
            </a:xfrm>
          </p:grpSpPr>
          <p:grpSp>
            <p:nvGrpSpPr>
              <p:cNvPr id="30" name="グループ化 29">
                <a:extLst>
                  <a:ext uri="{FF2B5EF4-FFF2-40B4-BE49-F238E27FC236}">
                    <a16:creationId xmlns:a16="http://schemas.microsoft.com/office/drawing/2014/main" id="{DA737FB7-982D-4A96-B69F-6D99977F7756}"/>
                  </a:ext>
                </a:extLst>
              </p:cNvPr>
              <p:cNvGrpSpPr/>
              <p:nvPr/>
            </p:nvGrpSpPr>
            <p:grpSpPr>
              <a:xfrm>
                <a:off x="1594624" y="1454757"/>
                <a:ext cx="8408020" cy="1282391"/>
                <a:chOff x="936702" y="1315841"/>
                <a:chExt cx="4344236" cy="1237788"/>
              </a:xfrm>
            </p:grpSpPr>
            <p:cxnSp>
              <p:nvCxnSpPr>
                <p:cNvPr id="35" name="直線コネクタ 34">
                  <a:extLst>
                    <a:ext uri="{FF2B5EF4-FFF2-40B4-BE49-F238E27FC236}">
                      <a16:creationId xmlns:a16="http://schemas.microsoft.com/office/drawing/2014/main" id="{0BFA66A1-7C51-41C2-9A89-4D785DFA01F1}"/>
                    </a:ext>
                  </a:extLst>
                </p:cNvPr>
                <p:cNvCxnSpPr/>
                <p:nvPr/>
              </p:nvCxnSpPr>
              <p:spPr>
                <a:xfrm>
                  <a:off x="936702" y="1315844"/>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FD269677-B356-47D8-BB66-E45E09455009}"/>
                    </a:ext>
                  </a:extLst>
                </p:cNvPr>
                <p:cNvCxnSpPr/>
                <p:nvPr/>
              </p:nvCxnSpPr>
              <p:spPr>
                <a:xfrm>
                  <a:off x="2282283" y="1315843"/>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ACC9B5A6-B6A7-4028-9AFB-AEA80DD09A71}"/>
                    </a:ext>
                  </a:extLst>
                </p:cNvPr>
                <p:cNvCxnSpPr/>
                <p:nvPr/>
              </p:nvCxnSpPr>
              <p:spPr>
                <a:xfrm>
                  <a:off x="3728224" y="1315842"/>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72C12D79-9A97-4EEC-B949-78E34B9C1B3E}"/>
                    </a:ext>
                  </a:extLst>
                </p:cNvPr>
                <p:cNvCxnSpPr/>
                <p:nvPr/>
              </p:nvCxnSpPr>
              <p:spPr>
                <a:xfrm>
                  <a:off x="5280938" y="1315841"/>
                  <a:ext cx="0" cy="1237785"/>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AB102827-0BE6-476F-AB3E-5A7303833D4E}"/>
                  </a:ext>
                </a:extLst>
              </p:cNvPr>
              <p:cNvSpPr txBox="1"/>
              <p:nvPr/>
            </p:nvSpPr>
            <p:spPr>
              <a:xfrm>
                <a:off x="1287965" y="2788495"/>
                <a:ext cx="613317" cy="149258"/>
              </a:xfrm>
              <a:prstGeom prst="rect">
                <a:avLst/>
              </a:prstGeom>
              <a:noFill/>
            </p:spPr>
            <p:txBody>
              <a:bodyPr wrap="square" rtlCol="0">
                <a:spAutoFit/>
              </a:bodyPr>
              <a:lstStyle/>
              <a:p>
                <a:pPr algn="ctr"/>
                <a:r>
                  <a:rPr kumimoji="1" lang="ja-JP" altLang="en-US" sz="1400" b="1" dirty="0"/>
                  <a:t>入学</a:t>
                </a:r>
              </a:p>
            </p:txBody>
          </p:sp>
          <p:sp>
            <p:nvSpPr>
              <p:cNvPr id="32" name="テキスト ボックス 31">
                <a:extLst>
                  <a:ext uri="{FF2B5EF4-FFF2-40B4-BE49-F238E27FC236}">
                    <a16:creationId xmlns:a16="http://schemas.microsoft.com/office/drawing/2014/main" id="{BB2EFB2C-20A1-4727-8C26-5E6D0C6D67D3}"/>
                  </a:ext>
                </a:extLst>
              </p:cNvPr>
              <p:cNvSpPr txBox="1"/>
              <p:nvPr/>
            </p:nvSpPr>
            <p:spPr>
              <a:xfrm>
                <a:off x="3892260" y="2788495"/>
                <a:ext cx="613317" cy="149258"/>
              </a:xfrm>
              <a:prstGeom prst="rect">
                <a:avLst/>
              </a:prstGeom>
              <a:noFill/>
            </p:spPr>
            <p:txBody>
              <a:bodyPr wrap="square" rtlCol="0">
                <a:spAutoFit/>
              </a:bodyPr>
              <a:lstStyle/>
              <a:p>
                <a:pPr algn="ctr"/>
                <a:r>
                  <a:rPr lang="en-US" altLang="ja-JP" sz="1400" b="1" dirty="0"/>
                  <a:t>2</a:t>
                </a:r>
                <a:r>
                  <a:rPr lang="ja-JP" altLang="en-US" sz="1400" b="1" dirty="0"/>
                  <a:t>年</a:t>
                </a:r>
                <a:endParaRPr kumimoji="1" lang="ja-JP" altLang="en-US" sz="1400" b="1" dirty="0"/>
              </a:p>
            </p:txBody>
          </p:sp>
          <p:sp>
            <p:nvSpPr>
              <p:cNvPr id="33" name="テキスト ボックス 32">
                <a:extLst>
                  <a:ext uri="{FF2B5EF4-FFF2-40B4-BE49-F238E27FC236}">
                    <a16:creationId xmlns:a16="http://schemas.microsoft.com/office/drawing/2014/main" id="{C8FDB618-A451-41F2-AFD6-658316191AD0}"/>
                  </a:ext>
                </a:extLst>
              </p:cNvPr>
              <p:cNvSpPr txBox="1"/>
              <p:nvPr/>
            </p:nvSpPr>
            <p:spPr>
              <a:xfrm>
                <a:off x="6690796" y="2779096"/>
                <a:ext cx="613317" cy="149258"/>
              </a:xfrm>
              <a:prstGeom prst="rect">
                <a:avLst/>
              </a:prstGeom>
              <a:noFill/>
            </p:spPr>
            <p:txBody>
              <a:bodyPr wrap="square" rtlCol="0">
                <a:spAutoFit/>
              </a:bodyPr>
              <a:lstStyle/>
              <a:p>
                <a:pPr algn="ctr"/>
                <a:r>
                  <a:rPr lang="en-US" altLang="ja-JP" sz="1400" b="1" dirty="0"/>
                  <a:t>3</a:t>
                </a:r>
                <a:r>
                  <a:rPr lang="ja-JP" altLang="en-US" sz="1400" b="1" dirty="0"/>
                  <a:t>年</a:t>
                </a:r>
                <a:endParaRPr kumimoji="1" lang="ja-JP" altLang="en-US" sz="1400" b="1" dirty="0"/>
              </a:p>
            </p:txBody>
          </p:sp>
          <p:sp>
            <p:nvSpPr>
              <p:cNvPr id="34" name="テキスト ボックス 33">
                <a:extLst>
                  <a:ext uri="{FF2B5EF4-FFF2-40B4-BE49-F238E27FC236}">
                    <a16:creationId xmlns:a16="http://schemas.microsoft.com/office/drawing/2014/main" id="{82A25C26-9F63-4644-8001-991CC1F684CD}"/>
                  </a:ext>
                </a:extLst>
              </p:cNvPr>
              <p:cNvSpPr txBox="1"/>
              <p:nvPr/>
            </p:nvSpPr>
            <p:spPr>
              <a:xfrm>
                <a:off x="9695985" y="2756794"/>
                <a:ext cx="613317" cy="149258"/>
              </a:xfrm>
              <a:prstGeom prst="rect">
                <a:avLst/>
              </a:prstGeom>
              <a:noFill/>
            </p:spPr>
            <p:txBody>
              <a:bodyPr wrap="square" rtlCol="0">
                <a:spAutoFit/>
              </a:bodyPr>
              <a:lstStyle/>
              <a:p>
                <a:pPr algn="ctr"/>
                <a:r>
                  <a:rPr lang="en-US" altLang="ja-JP" sz="1400" b="1" dirty="0"/>
                  <a:t>4</a:t>
                </a:r>
                <a:r>
                  <a:rPr lang="ja-JP" altLang="en-US" sz="1400" b="1" dirty="0"/>
                  <a:t>年</a:t>
                </a:r>
                <a:endParaRPr kumimoji="1" lang="ja-JP" altLang="en-US" sz="1400" b="1" dirty="0"/>
              </a:p>
            </p:txBody>
          </p:sp>
        </p:grpSp>
        <p:cxnSp>
          <p:nvCxnSpPr>
            <p:cNvPr id="29" name="直線コネクタ 28">
              <a:extLst>
                <a:ext uri="{FF2B5EF4-FFF2-40B4-BE49-F238E27FC236}">
                  <a16:creationId xmlns:a16="http://schemas.microsoft.com/office/drawing/2014/main" id="{CE287B2A-0026-49B5-AEB9-A1982A924BCF}"/>
                </a:ext>
              </a:extLst>
            </p:cNvPr>
            <p:cNvCxnSpPr/>
            <p:nvPr/>
          </p:nvCxnSpPr>
          <p:spPr>
            <a:xfrm>
              <a:off x="12192000" y="1279907"/>
              <a:ext cx="0" cy="2644337"/>
            </a:xfrm>
            <a:prstGeom prst="line">
              <a:avLst/>
            </a:prstGeom>
          </p:spPr>
          <p:style>
            <a:lnRef idx="1">
              <a:schemeClr val="dk1"/>
            </a:lnRef>
            <a:fillRef idx="0">
              <a:schemeClr val="dk1"/>
            </a:fillRef>
            <a:effectRef idx="0">
              <a:schemeClr val="dk1"/>
            </a:effectRef>
            <a:fontRef idx="minor">
              <a:schemeClr val="tx1"/>
            </a:fontRef>
          </p:style>
        </p:cxnSp>
      </p:grpSp>
      <p:sp>
        <p:nvSpPr>
          <p:cNvPr id="41" name="テキスト ボックス 40">
            <a:extLst>
              <a:ext uri="{FF2B5EF4-FFF2-40B4-BE49-F238E27FC236}">
                <a16:creationId xmlns:a16="http://schemas.microsoft.com/office/drawing/2014/main" id="{CE07536E-C241-4E8D-94C2-D77D68FFEF2A}"/>
              </a:ext>
            </a:extLst>
          </p:cNvPr>
          <p:cNvSpPr txBox="1"/>
          <p:nvPr/>
        </p:nvSpPr>
        <p:spPr>
          <a:xfrm>
            <a:off x="11574836" y="4110632"/>
            <a:ext cx="613317" cy="307777"/>
          </a:xfrm>
          <a:prstGeom prst="rect">
            <a:avLst/>
          </a:prstGeom>
          <a:noFill/>
        </p:spPr>
        <p:txBody>
          <a:bodyPr wrap="square" rtlCol="0">
            <a:spAutoFit/>
          </a:bodyPr>
          <a:lstStyle/>
          <a:p>
            <a:pPr algn="ctr"/>
            <a:r>
              <a:rPr kumimoji="1" lang="ja-JP" altLang="en-US" sz="1400" b="1" dirty="0"/>
              <a:t>卒業</a:t>
            </a:r>
          </a:p>
        </p:txBody>
      </p:sp>
      <p:sp>
        <p:nvSpPr>
          <p:cNvPr id="44" name="矢印: 右 43">
            <a:extLst>
              <a:ext uri="{FF2B5EF4-FFF2-40B4-BE49-F238E27FC236}">
                <a16:creationId xmlns:a16="http://schemas.microsoft.com/office/drawing/2014/main" id="{A5993891-B24F-448B-8B5A-209318E66084}"/>
              </a:ext>
            </a:extLst>
          </p:cNvPr>
          <p:cNvSpPr/>
          <p:nvPr/>
        </p:nvSpPr>
        <p:spPr>
          <a:xfrm>
            <a:off x="321521" y="1632485"/>
            <a:ext cx="11563820" cy="1072158"/>
          </a:xfrm>
          <a:prstGeom prst="rightArrow">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現代心理学部の授業（必修科目・選択科目・自由科目）</a:t>
            </a:r>
          </a:p>
        </p:txBody>
      </p:sp>
      <p:sp>
        <p:nvSpPr>
          <p:cNvPr id="45" name="楕円 44">
            <a:extLst>
              <a:ext uri="{FF2B5EF4-FFF2-40B4-BE49-F238E27FC236}">
                <a16:creationId xmlns:a16="http://schemas.microsoft.com/office/drawing/2014/main" id="{8E494DF8-2A3B-448A-9358-28C5F8D4F43A}"/>
              </a:ext>
            </a:extLst>
          </p:cNvPr>
          <p:cNvSpPr/>
          <p:nvPr/>
        </p:nvSpPr>
        <p:spPr>
          <a:xfrm>
            <a:off x="11112439" y="2008375"/>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t>卒業</a:t>
            </a:r>
          </a:p>
        </p:txBody>
      </p:sp>
      <p:grpSp>
        <p:nvGrpSpPr>
          <p:cNvPr id="6" name="グループ化 5">
            <a:extLst>
              <a:ext uri="{FF2B5EF4-FFF2-40B4-BE49-F238E27FC236}">
                <a16:creationId xmlns:a16="http://schemas.microsoft.com/office/drawing/2014/main" id="{6277B389-AABC-4DA3-AB75-F6BFBB7B2B3D}"/>
              </a:ext>
            </a:extLst>
          </p:cNvPr>
          <p:cNvGrpSpPr/>
          <p:nvPr/>
        </p:nvGrpSpPr>
        <p:grpSpPr>
          <a:xfrm>
            <a:off x="299229" y="2880240"/>
            <a:ext cx="11738122" cy="1134078"/>
            <a:chOff x="299229" y="2880240"/>
            <a:chExt cx="11738122" cy="1134078"/>
          </a:xfrm>
        </p:grpSpPr>
        <p:sp>
          <p:nvSpPr>
            <p:cNvPr id="42" name="矢印: 右 41">
              <a:extLst>
                <a:ext uri="{FF2B5EF4-FFF2-40B4-BE49-F238E27FC236}">
                  <a16:creationId xmlns:a16="http://schemas.microsoft.com/office/drawing/2014/main" id="{6E0E6C13-ABA5-4900-B6D7-13BFC10C04AC}"/>
                </a:ext>
              </a:extLst>
            </p:cNvPr>
            <p:cNvSpPr/>
            <p:nvPr/>
          </p:nvSpPr>
          <p:spPr>
            <a:xfrm>
              <a:off x="299229" y="2976554"/>
              <a:ext cx="11593541" cy="1037764"/>
            </a:xfrm>
            <a:prstGeom prst="right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G</a:t>
              </a:r>
              <a:r>
                <a:rPr kumimoji="1" lang="ja-JP" altLang="en-US" b="1" dirty="0"/>
                <a:t>副専攻［</a:t>
              </a:r>
              <a:r>
                <a:rPr kumimoji="1" lang="en-US" altLang="ja-JP" b="1" dirty="0"/>
                <a:t>L&amp;C</a:t>
              </a:r>
              <a:r>
                <a:rPr kumimoji="1" lang="ja-JP" altLang="en-US" b="1" dirty="0"/>
                <a:t>：</a:t>
              </a:r>
              <a:r>
                <a:rPr kumimoji="1" lang="en-US" altLang="ja-JP" b="1" dirty="0"/>
                <a:t>French</a:t>
              </a:r>
              <a:r>
                <a:rPr lang="ja-JP" altLang="en-US" b="1" dirty="0"/>
                <a:t>］</a:t>
              </a:r>
              <a:r>
                <a:rPr kumimoji="1" lang="ja-JP" altLang="en-US" b="1" dirty="0"/>
                <a:t>（多彩な学び・言語自由科目・留学等）</a:t>
              </a:r>
            </a:p>
          </p:txBody>
        </p:sp>
        <p:sp>
          <p:nvSpPr>
            <p:cNvPr id="43" name="正方形/長方形 42">
              <a:extLst>
                <a:ext uri="{FF2B5EF4-FFF2-40B4-BE49-F238E27FC236}">
                  <a16:creationId xmlns:a16="http://schemas.microsoft.com/office/drawing/2014/main" id="{EE8F7CFA-AED0-4B75-BCEC-592268EF77D9}"/>
                </a:ext>
              </a:extLst>
            </p:cNvPr>
            <p:cNvSpPr/>
            <p:nvPr/>
          </p:nvSpPr>
          <p:spPr>
            <a:xfrm>
              <a:off x="3706992" y="2880240"/>
              <a:ext cx="1226544" cy="339694"/>
            </a:xfrm>
            <a:prstGeom prst="rect">
              <a:avLst/>
            </a:prstGeom>
            <a:solidFill>
              <a:schemeClr val="accent5">
                <a:lumMod val="20000"/>
                <a:lumOff val="80000"/>
              </a:schemeClr>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留学</a:t>
              </a:r>
              <a:endParaRPr kumimoji="1" lang="en-US" altLang="ja-JP" b="1" dirty="0"/>
            </a:p>
          </p:txBody>
        </p:sp>
        <p:sp>
          <p:nvSpPr>
            <p:cNvPr id="46" name="楕円 45">
              <a:extLst>
                <a:ext uri="{FF2B5EF4-FFF2-40B4-BE49-F238E27FC236}">
                  <a16:creationId xmlns:a16="http://schemas.microsoft.com/office/drawing/2014/main" id="{47268CEE-84C0-4F7B-BFFD-49E55DBF796C}"/>
                </a:ext>
              </a:extLst>
            </p:cNvPr>
            <p:cNvSpPr/>
            <p:nvPr/>
          </p:nvSpPr>
          <p:spPr>
            <a:xfrm>
              <a:off x="11112321" y="3332934"/>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修了</a:t>
              </a:r>
              <a:endParaRPr kumimoji="1" lang="ja-JP" altLang="en-US" b="1" dirty="0"/>
            </a:p>
          </p:txBody>
        </p:sp>
      </p:grpSp>
    </p:spTree>
    <p:extLst>
      <p:ext uri="{BB962C8B-B14F-4D97-AF65-F5344CB8AC3E}">
        <p14:creationId xmlns:p14="http://schemas.microsoft.com/office/powerpoint/2010/main" val="33743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80CB5-B2D7-47A0-8523-04E6E10B2B0A}"/>
              </a:ext>
            </a:extLst>
          </p:cNvPr>
          <p:cNvSpPr>
            <a:spLocks noGrp="1"/>
          </p:cNvSpPr>
          <p:nvPr>
            <p:ph type="title"/>
          </p:nvPr>
        </p:nvSpPr>
        <p:spPr/>
        <p:txBody>
          <a:bodyPr/>
          <a:lstStyle/>
          <a:p>
            <a:r>
              <a:rPr kumimoji="1" lang="ja-JP" altLang="en-US" dirty="0"/>
              <a:t>履修の流れ（</a:t>
            </a:r>
            <a:r>
              <a:rPr lang="ja-JP" altLang="en-US" dirty="0"/>
              <a:t>主専攻</a:t>
            </a:r>
            <a:r>
              <a:rPr kumimoji="1" lang="ja-JP" altLang="en-US" dirty="0"/>
              <a:t>＋</a:t>
            </a:r>
            <a:r>
              <a:rPr lang="en-US" altLang="ja-JP" dirty="0"/>
              <a:t>G</a:t>
            </a:r>
            <a:r>
              <a:rPr kumimoji="1" lang="ja-JP" altLang="en-US" dirty="0"/>
              <a:t>副専攻）</a:t>
            </a:r>
          </a:p>
        </p:txBody>
      </p:sp>
      <p:sp>
        <p:nvSpPr>
          <p:cNvPr id="4" name="正方形/長方形 3">
            <a:extLst>
              <a:ext uri="{FF2B5EF4-FFF2-40B4-BE49-F238E27FC236}">
                <a16:creationId xmlns:a16="http://schemas.microsoft.com/office/drawing/2014/main" id="{51F44E45-0358-43D8-B4B2-4DBDDA04592C}"/>
              </a:ext>
            </a:extLst>
          </p:cNvPr>
          <p:cNvSpPr/>
          <p:nvPr/>
        </p:nvSpPr>
        <p:spPr>
          <a:xfrm>
            <a:off x="321519" y="3103461"/>
            <a:ext cx="2604294" cy="519643"/>
          </a:xfrm>
          <a:prstGeom prst="rect">
            <a:avLst/>
          </a:prstGeom>
          <a:solidFill>
            <a:srgbClr val="EEDFDC"/>
          </a:solidFill>
          <a:ln>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G</a:t>
            </a:r>
            <a:r>
              <a:rPr kumimoji="1" lang="ja-JP" altLang="en-US" b="1" dirty="0"/>
              <a:t>副専攻</a:t>
            </a:r>
            <a:r>
              <a:rPr lang="ja-JP" altLang="en-US" b="1" dirty="0"/>
              <a:t>：</a:t>
            </a:r>
            <a:r>
              <a:rPr kumimoji="1" lang="ja-JP" altLang="en-US" b="1" dirty="0"/>
              <a:t>仮登録状態</a:t>
            </a:r>
          </a:p>
        </p:txBody>
      </p:sp>
      <p:grpSp>
        <p:nvGrpSpPr>
          <p:cNvPr id="22" name="グループ化 21">
            <a:extLst>
              <a:ext uri="{FF2B5EF4-FFF2-40B4-BE49-F238E27FC236}">
                <a16:creationId xmlns:a16="http://schemas.microsoft.com/office/drawing/2014/main" id="{2D64B520-08FC-4110-B5A2-1DD11E2336EF}"/>
              </a:ext>
            </a:extLst>
          </p:cNvPr>
          <p:cNvGrpSpPr/>
          <p:nvPr/>
        </p:nvGrpSpPr>
        <p:grpSpPr>
          <a:xfrm>
            <a:off x="552620" y="4591045"/>
            <a:ext cx="10754630" cy="1641648"/>
            <a:chOff x="-117155" y="4728466"/>
            <a:chExt cx="10365950" cy="1641648"/>
          </a:xfrm>
        </p:grpSpPr>
        <p:sp>
          <p:nvSpPr>
            <p:cNvPr id="19" name="四角形: 角を丸くする 18">
              <a:extLst>
                <a:ext uri="{FF2B5EF4-FFF2-40B4-BE49-F238E27FC236}">
                  <a16:creationId xmlns:a16="http://schemas.microsoft.com/office/drawing/2014/main" id="{B75A61BA-EC19-4F26-A8F3-888651C4E3F4}"/>
                </a:ext>
              </a:extLst>
            </p:cNvPr>
            <p:cNvSpPr/>
            <p:nvPr/>
          </p:nvSpPr>
          <p:spPr>
            <a:xfrm>
              <a:off x="576245" y="5005410"/>
              <a:ext cx="9672550" cy="136470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1</a:t>
              </a:r>
              <a:r>
                <a:rPr kumimoji="1" lang="ja-JP" altLang="en-US" b="1" dirty="0"/>
                <a:t>年生の時は</a:t>
              </a:r>
              <a:r>
                <a:rPr kumimoji="1" lang="en-US" altLang="ja-JP" b="1" dirty="0"/>
                <a:t>G</a:t>
              </a:r>
              <a:r>
                <a:rPr kumimoji="1" lang="ja-JP" altLang="en-US" b="1" dirty="0"/>
                <a:t>副専攻は</a:t>
              </a:r>
              <a:r>
                <a:rPr kumimoji="1" lang="ja-JP" altLang="en-US" b="1" dirty="0">
                  <a:solidFill>
                    <a:srgbClr val="FF0000"/>
                  </a:solidFill>
                </a:rPr>
                <a:t>仮登録</a:t>
              </a:r>
              <a:r>
                <a:rPr kumimoji="1" lang="ja-JP" altLang="en-US" b="1" dirty="0"/>
                <a:t>でした。しかし、</a:t>
              </a:r>
              <a:r>
                <a:rPr kumimoji="1" lang="en-US" altLang="ja-JP" b="1" dirty="0"/>
                <a:t>2</a:t>
              </a:r>
              <a:r>
                <a:rPr kumimoji="1" lang="ja-JP" altLang="en-US" b="1" dirty="0"/>
                <a:t>年生進級時に</a:t>
              </a:r>
              <a:r>
                <a:rPr kumimoji="1" lang="en-US" altLang="ja-JP" b="1" dirty="0"/>
                <a:t>G</a:t>
              </a:r>
              <a:r>
                <a:rPr kumimoji="1" lang="ja-JP" altLang="en-US" b="1" dirty="0"/>
                <a:t>副専攻に興味を抱き、本登録をしました。</a:t>
              </a:r>
              <a:r>
                <a:rPr kumimoji="1" lang="en-US" altLang="ja-JP" b="1" dirty="0"/>
                <a:t>1</a:t>
              </a:r>
              <a:r>
                <a:rPr kumimoji="1" lang="ja-JP" altLang="en-US" b="1" dirty="0"/>
                <a:t>年生の時に修得した単位も</a:t>
              </a:r>
              <a:r>
                <a:rPr kumimoji="1" lang="en-US" altLang="ja-JP" b="1" dirty="0"/>
                <a:t>G</a:t>
              </a:r>
              <a:r>
                <a:rPr kumimoji="1" lang="ja-JP" altLang="en-US" b="1" dirty="0"/>
                <a:t>副専攻必要単位数に算入されま</a:t>
              </a:r>
              <a:r>
                <a:rPr lang="ja-JP" altLang="en-US" b="1" dirty="0"/>
                <a:t>す</a:t>
              </a:r>
              <a:r>
                <a:rPr kumimoji="1" lang="ja-JP" altLang="en-US" b="1" dirty="0"/>
                <a:t>！</a:t>
              </a:r>
            </a:p>
          </p:txBody>
        </p:sp>
        <p:sp>
          <p:nvSpPr>
            <p:cNvPr id="6" name="楕円 5">
              <a:extLst>
                <a:ext uri="{FF2B5EF4-FFF2-40B4-BE49-F238E27FC236}">
                  <a16:creationId xmlns:a16="http://schemas.microsoft.com/office/drawing/2014/main" id="{C2F8CFF3-7954-4FA6-9897-C2CCEE420459}"/>
                </a:ext>
              </a:extLst>
            </p:cNvPr>
            <p:cNvSpPr/>
            <p:nvPr/>
          </p:nvSpPr>
          <p:spPr>
            <a:xfrm rot="20541287">
              <a:off x="-117155" y="4728466"/>
              <a:ext cx="1499191" cy="52354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Eras Bold ITC" panose="020B0907030504020204" pitchFamily="34" charset="0"/>
                </a:rPr>
                <a:t>POINT</a:t>
              </a:r>
              <a:endParaRPr kumimoji="1" lang="ja-JP" altLang="en-US" dirty="0">
                <a:latin typeface="Eras Bold ITC" panose="020B0907030504020204" pitchFamily="34" charset="0"/>
              </a:endParaRPr>
            </a:p>
          </p:txBody>
        </p:sp>
      </p:grpSp>
      <p:grpSp>
        <p:nvGrpSpPr>
          <p:cNvPr id="25" name="グループ化 24">
            <a:extLst>
              <a:ext uri="{FF2B5EF4-FFF2-40B4-BE49-F238E27FC236}">
                <a16:creationId xmlns:a16="http://schemas.microsoft.com/office/drawing/2014/main" id="{B54852C0-702E-4E7D-98E7-81A740C1324C}"/>
              </a:ext>
            </a:extLst>
          </p:cNvPr>
          <p:cNvGrpSpPr/>
          <p:nvPr/>
        </p:nvGrpSpPr>
        <p:grpSpPr>
          <a:xfrm>
            <a:off x="0" y="1446127"/>
            <a:ext cx="11900200" cy="3057999"/>
            <a:chOff x="291800" y="1261703"/>
            <a:chExt cx="11900200" cy="3057999"/>
          </a:xfrm>
        </p:grpSpPr>
        <p:grpSp>
          <p:nvGrpSpPr>
            <p:cNvPr id="27" name="グループ化 26">
              <a:extLst>
                <a:ext uri="{FF2B5EF4-FFF2-40B4-BE49-F238E27FC236}">
                  <a16:creationId xmlns:a16="http://schemas.microsoft.com/office/drawing/2014/main" id="{75CE2EDB-6E18-46BE-8AD8-8DBB43DC630D}"/>
                </a:ext>
              </a:extLst>
            </p:cNvPr>
            <p:cNvGrpSpPr/>
            <p:nvPr/>
          </p:nvGrpSpPr>
          <p:grpSpPr>
            <a:xfrm>
              <a:off x="291800" y="1261703"/>
              <a:ext cx="9021337" cy="3057999"/>
              <a:chOff x="1287965" y="1454757"/>
              <a:chExt cx="9021337" cy="1482996"/>
            </a:xfrm>
          </p:grpSpPr>
          <p:grpSp>
            <p:nvGrpSpPr>
              <p:cNvPr id="31" name="グループ化 30">
                <a:extLst>
                  <a:ext uri="{FF2B5EF4-FFF2-40B4-BE49-F238E27FC236}">
                    <a16:creationId xmlns:a16="http://schemas.microsoft.com/office/drawing/2014/main" id="{BEF8B994-E28B-44E8-9669-FCF92D3E5574}"/>
                  </a:ext>
                </a:extLst>
              </p:cNvPr>
              <p:cNvGrpSpPr/>
              <p:nvPr/>
            </p:nvGrpSpPr>
            <p:grpSpPr>
              <a:xfrm>
                <a:off x="1594624" y="1454757"/>
                <a:ext cx="8408020" cy="1282391"/>
                <a:chOff x="936702" y="1315841"/>
                <a:chExt cx="4344236" cy="1237788"/>
              </a:xfrm>
            </p:grpSpPr>
            <p:cxnSp>
              <p:nvCxnSpPr>
                <p:cNvPr id="36" name="直線コネクタ 35">
                  <a:extLst>
                    <a:ext uri="{FF2B5EF4-FFF2-40B4-BE49-F238E27FC236}">
                      <a16:creationId xmlns:a16="http://schemas.microsoft.com/office/drawing/2014/main" id="{C919DE39-0547-443D-BBD0-87ACCC9ADBF9}"/>
                    </a:ext>
                  </a:extLst>
                </p:cNvPr>
                <p:cNvCxnSpPr/>
                <p:nvPr/>
              </p:nvCxnSpPr>
              <p:spPr>
                <a:xfrm>
                  <a:off x="936702" y="1315844"/>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BF74B69E-E68F-47B4-91D2-E1DA08A5B724}"/>
                    </a:ext>
                  </a:extLst>
                </p:cNvPr>
                <p:cNvCxnSpPr/>
                <p:nvPr/>
              </p:nvCxnSpPr>
              <p:spPr>
                <a:xfrm>
                  <a:off x="2282283" y="1315843"/>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614D857E-6F88-4662-B5CE-D9A306F5B176}"/>
                    </a:ext>
                  </a:extLst>
                </p:cNvPr>
                <p:cNvCxnSpPr/>
                <p:nvPr/>
              </p:nvCxnSpPr>
              <p:spPr>
                <a:xfrm>
                  <a:off x="3728224" y="1315842"/>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102840E9-A3DB-49D0-80E2-D78E63937EF7}"/>
                    </a:ext>
                  </a:extLst>
                </p:cNvPr>
                <p:cNvCxnSpPr/>
                <p:nvPr/>
              </p:nvCxnSpPr>
              <p:spPr>
                <a:xfrm>
                  <a:off x="5280938" y="1315841"/>
                  <a:ext cx="0" cy="1237785"/>
                </a:xfrm>
                <a:prstGeom prst="line">
                  <a:avLst/>
                </a:prstGeom>
              </p:spPr>
              <p:style>
                <a:lnRef idx="1">
                  <a:schemeClr val="dk1"/>
                </a:lnRef>
                <a:fillRef idx="0">
                  <a:schemeClr val="dk1"/>
                </a:fillRef>
                <a:effectRef idx="0">
                  <a:schemeClr val="dk1"/>
                </a:effectRef>
                <a:fontRef idx="minor">
                  <a:schemeClr val="tx1"/>
                </a:fontRef>
              </p:style>
            </p:cxnSp>
          </p:grpSp>
          <p:sp>
            <p:nvSpPr>
              <p:cNvPr id="32" name="テキスト ボックス 31">
                <a:extLst>
                  <a:ext uri="{FF2B5EF4-FFF2-40B4-BE49-F238E27FC236}">
                    <a16:creationId xmlns:a16="http://schemas.microsoft.com/office/drawing/2014/main" id="{31DA6C6A-5198-4FE3-AC12-A56D34A20345}"/>
                  </a:ext>
                </a:extLst>
              </p:cNvPr>
              <p:cNvSpPr txBox="1"/>
              <p:nvPr/>
            </p:nvSpPr>
            <p:spPr>
              <a:xfrm>
                <a:off x="1287965" y="2788495"/>
                <a:ext cx="613317" cy="149258"/>
              </a:xfrm>
              <a:prstGeom prst="rect">
                <a:avLst/>
              </a:prstGeom>
              <a:noFill/>
            </p:spPr>
            <p:txBody>
              <a:bodyPr wrap="square" rtlCol="0">
                <a:spAutoFit/>
              </a:bodyPr>
              <a:lstStyle/>
              <a:p>
                <a:pPr algn="ctr"/>
                <a:r>
                  <a:rPr kumimoji="1" lang="ja-JP" altLang="en-US" sz="1400" b="1" dirty="0"/>
                  <a:t>入学</a:t>
                </a:r>
              </a:p>
            </p:txBody>
          </p:sp>
          <p:sp>
            <p:nvSpPr>
              <p:cNvPr id="33" name="テキスト ボックス 32">
                <a:extLst>
                  <a:ext uri="{FF2B5EF4-FFF2-40B4-BE49-F238E27FC236}">
                    <a16:creationId xmlns:a16="http://schemas.microsoft.com/office/drawing/2014/main" id="{2EEDD606-AF7F-4B5C-8360-ECFB82669A38}"/>
                  </a:ext>
                </a:extLst>
              </p:cNvPr>
              <p:cNvSpPr txBox="1"/>
              <p:nvPr/>
            </p:nvSpPr>
            <p:spPr>
              <a:xfrm>
                <a:off x="3892260" y="2788495"/>
                <a:ext cx="613317" cy="149258"/>
              </a:xfrm>
              <a:prstGeom prst="rect">
                <a:avLst/>
              </a:prstGeom>
              <a:noFill/>
            </p:spPr>
            <p:txBody>
              <a:bodyPr wrap="square" rtlCol="0">
                <a:spAutoFit/>
              </a:bodyPr>
              <a:lstStyle/>
              <a:p>
                <a:pPr algn="ctr"/>
                <a:r>
                  <a:rPr lang="en-US" altLang="ja-JP" sz="1400" b="1" dirty="0"/>
                  <a:t>2</a:t>
                </a:r>
                <a:r>
                  <a:rPr lang="ja-JP" altLang="en-US" sz="1400" b="1" dirty="0"/>
                  <a:t>年</a:t>
                </a:r>
                <a:endParaRPr kumimoji="1" lang="ja-JP" altLang="en-US" sz="1400" b="1" dirty="0"/>
              </a:p>
            </p:txBody>
          </p:sp>
          <p:sp>
            <p:nvSpPr>
              <p:cNvPr id="34" name="テキスト ボックス 33">
                <a:extLst>
                  <a:ext uri="{FF2B5EF4-FFF2-40B4-BE49-F238E27FC236}">
                    <a16:creationId xmlns:a16="http://schemas.microsoft.com/office/drawing/2014/main" id="{C6075B97-8753-4D2C-8B07-DC4608CAB072}"/>
                  </a:ext>
                </a:extLst>
              </p:cNvPr>
              <p:cNvSpPr txBox="1"/>
              <p:nvPr/>
            </p:nvSpPr>
            <p:spPr>
              <a:xfrm>
                <a:off x="6690796" y="2779096"/>
                <a:ext cx="613317" cy="149258"/>
              </a:xfrm>
              <a:prstGeom prst="rect">
                <a:avLst/>
              </a:prstGeom>
              <a:noFill/>
            </p:spPr>
            <p:txBody>
              <a:bodyPr wrap="square" rtlCol="0">
                <a:spAutoFit/>
              </a:bodyPr>
              <a:lstStyle/>
              <a:p>
                <a:pPr algn="ctr"/>
                <a:r>
                  <a:rPr lang="en-US" altLang="ja-JP" sz="1400" b="1" dirty="0"/>
                  <a:t>3</a:t>
                </a:r>
                <a:r>
                  <a:rPr lang="ja-JP" altLang="en-US" sz="1400" b="1" dirty="0"/>
                  <a:t>年</a:t>
                </a:r>
                <a:endParaRPr kumimoji="1" lang="ja-JP" altLang="en-US" sz="1400" b="1" dirty="0"/>
              </a:p>
            </p:txBody>
          </p:sp>
          <p:sp>
            <p:nvSpPr>
              <p:cNvPr id="35" name="テキスト ボックス 34">
                <a:extLst>
                  <a:ext uri="{FF2B5EF4-FFF2-40B4-BE49-F238E27FC236}">
                    <a16:creationId xmlns:a16="http://schemas.microsoft.com/office/drawing/2014/main" id="{4AD369F9-9B84-4CC9-9269-7F7C98317FEF}"/>
                  </a:ext>
                </a:extLst>
              </p:cNvPr>
              <p:cNvSpPr txBox="1"/>
              <p:nvPr/>
            </p:nvSpPr>
            <p:spPr>
              <a:xfrm>
                <a:off x="9695985" y="2756794"/>
                <a:ext cx="613317" cy="149258"/>
              </a:xfrm>
              <a:prstGeom prst="rect">
                <a:avLst/>
              </a:prstGeom>
              <a:noFill/>
            </p:spPr>
            <p:txBody>
              <a:bodyPr wrap="square" rtlCol="0">
                <a:spAutoFit/>
              </a:bodyPr>
              <a:lstStyle/>
              <a:p>
                <a:pPr algn="ctr"/>
                <a:r>
                  <a:rPr lang="en-US" altLang="ja-JP" sz="1400" b="1" dirty="0"/>
                  <a:t>4</a:t>
                </a:r>
                <a:r>
                  <a:rPr lang="ja-JP" altLang="en-US" sz="1400" b="1" dirty="0"/>
                  <a:t>年</a:t>
                </a:r>
                <a:endParaRPr kumimoji="1" lang="ja-JP" altLang="en-US" sz="1400" b="1" dirty="0"/>
              </a:p>
            </p:txBody>
          </p:sp>
        </p:grpSp>
        <p:cxnSp>
          <p:nvCxnSpPr>
            <p:cNvPr id="30" name="直線コネクタ 29">
              <a:extLst>
                <a:ext uri="{FF2B5EF4-FFF2-40B4-BE49-F238E27FC236}">
                  <a16:creationId xmlns:a16="http://schemas.microsoft.com/office/drawing/2014/main" id="{D3F46E97-2CD7-43CB-9F19-E074C869BE16}"/>
                </a:ext>
              </a:extLst>
            </p:cNvPr>
            <p:cNvCxnSpPr/>
            <p:nvPr/>
          </p:nvCxnSpPr>
          <p:spPr>
            <a:xfrm>
              <a:off x="12192000" y="1279907"/>
              <a:ext cx="0" cy="2644337"/>
            </a:xfrm>
            <a:prstGeom prst="line">
              <a:avLst/>
            </a:prstGeom>
          </p:spPr>
          <p:style>
            <a:lnRef idx="1">
              <a:schemeClr val="dk1"/>
            </a:lnRef>
            <a:fillRef idx="0">
              <a:schemeClr val="dk1"/>
            </a:fillRef>
            <a:effectRef idx="0">
              <a:schemeClr val="dk1"/>
            </a:effectRef>
            <a:fontRef idx="minor">
              <a:schemeClr val="tx1"/>
            </a:fontRef>
          </p:style>
        </p:cxnSp>
      </p:grpSp>
      <p:sp>
        <p:nvSpPr>
          <p:cNvPr id="42" name="テキスト ボックス 41">
            <a:extLst>
              <a:ext uri="{FF2B5EF4-FFF2-40B4-BE49-F238E27FC236}">
                <a16:creationId xmlns:a16="http://schemas.microsoft.com/office/drawing/2014/main" id="{1F81AC8D-5C2A-41FE-BCF3-5A27351D5A1D}"/>
              </a:ext>
            </a:extLst>
          </p:cNvPr>
          <p:cNvSpPr txBox="1"/>
          <p:nvPr/>
        </p:nvSpPr>
        <p:spPr>
          <a:xfrm>
            <a:off x="11593541" y="4097515"/>
            <a:ext cx="613317" cy="307777"/>
          </a:xfrm>
          <a:prstGeom prst="rect">
            <a:avLst/>
          </a:prstGeom>
          <a:noFill/>
        </p:spPr>
        <p:txBody>
          <a:bodyPr wrap="square" rtlCol="0">
            <a:spAutoFit/>
          </a:bodyPr>
          <a:lstStyle/>
          <a:p>
            <a:pPr algn="ctr"/>
            <a:r>
              <a:rPr kumimoji="1" lang="ja-JP" altLang="en-US" sz="1400" b="1" dirty="0"/>
              <a:t>卒業</a:t>
            </a:r>
          </a:p>
        </p:txBody>
      </p:sp>
      <p:grpSp>
        <p:nvGrpSpPr>
          <p:cNvPr id="18" name="グループ化 17">
            <a:extLst>
              <a:ext uri="{FF2B5EF4-FFF2-40B4-BE49-F238E27FC236}">
                <a16:creationId xmlns:a16="http://schemas.microsoft.com/office/drawing/2014/main" id="{F90C5E05-ACAF-413B-A779-928EC92027F0}"/>
              </a:ext>
            </a:extLst>
          </p:cNvPr>
          <p:cNvGrpSpPr/>
          <p:nvPr/>
        </p:nvGrpSpPr>
        <p:grpSpPr>
          <a:xfrm>
            <a:off x="2903540" y="2711326"/>
            <a:ext cx="9133811" cy="1170838"/>
            <a:chOff x="2903540" y="2711326"/>
            <a:chExt cx="9133811" cy="1170838"/>
          </a:xfrm>
        </p:grpSpPr>
        <p:sp>
          <p:nvSpPr>
            <p:cNvPr id="24" name="正方形/長方形 23">
              <a:extLst>
                <a:ext uri="{FF2B5EF4-FFF2-40B4-BE49-F238E27FC236}">
                  <a16:creationId xmlns:a16="http://schemas.microsoft.com/office/drawing/2014/main" id="{BC28CF38-2020-4409-ACD9-8279E0562F77}"/>
                </a:ext>
              </a:extLst>
            </p:cNvPr>
            <p:cNvSpPr/>
            <p:nvPr/>
          </p:nvSpPr>
          <p:spPr>
            <a:xfrm>
              <a:off x="7803352" y="2711326"/>
              <a:ext cx="911326" cy="385452"/>
            </a:xfrm>
            <a:prstGeom prst="rect">
              <a:avLst/>
            </a:prstGeom>
            <a:solidFill>
              <a:schemeClr val="accent5">
                <a:lumMod val="20000"/>
                <a:lumOff val="80000"/>
              </a:schemeClr>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t>海外言語</a:t>
              </a:r>
              <a:endParaRPr lang="en-US" altLang="ja-JP" sz="1100" b="1" dirty="0"/>
            </a:p>
            <a:p>
              <a:pPr algn="ctr"/>
              <a:r>
                <a:rPr lang="ja-JP" altLang="en-US" sz="1100" b="1" dirty="0"/>
                <a:t>文化研修</a:t>
              </a:r>
              <a:endParaRPr kumimoji="1" lang="en-US" altLang="ja-JP" sz="1100" b="1" dirty="0"/>
            </a:p>
          </p:txBody>
        </p:sp>
        <p:sp>
          <p:nvSpPr>
            <p:cNvPr id="43" name="矢印: 右 42">
              <a:extLst>
                <a:ext uri="{FF2B5EF4-FFF2-40B4-BE49-F238E27FC236}">
                  <a16:creationId xmlns:a16="http://schemas.microsoft.com/office/drawing/2014/main" id="{869B65F3-503A-423B-B52F-09AB301E9A25}"/>
                </a:ext>
              </a:extLst>
            </p:cNvPr>
            <p:cNvSpPr/>
            <p:nvPr/>
          </p:nvSpPr>
          <p:spPr>
            <a:xfrm>
              <a:off x="2903540" y="2844400"/>
              <a:ext cx="8966940" cy="1037764"/>
            </a:xfrm>
            <a:prstGeom prst="right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G</a:t>
              </a:r>
              <a:r>
                <a:rPr kumimoji="1" lang="ja-JP" altLang="en-US" b="1" dirty="0"/>
                <a:t>副専攻［</a:t>
              </a:r>
              <a:r>
                <a:rPr kumimoji="1" lang="en-US" altLang="ja-JP" b="1" dirty="0"/>
                <a:t>L&amp;C</a:t>
              </a:r>
              <a:r>
                <a:rPr kumimoji="1" lang="ja-JP" altLang="en-US" b="1" dirty="0"/>
                <a:t>：</a:t>
              </a:r>
              <a:r>
                <a:rPr kumimoji="1" lang="en-US" altLang="ja-JP" b="1" dirty="0"/>
                <a:t>French</a:t>
              </a:r>
              <a:r>
                <a:rPr lang="ja-JP" altLang="en-US" b="1" dirty="0"/>
                <a:t>］</a:t>
              </a:r>
              <a:r>
                <a:rPr kumimoji="1" lang="ja-JP" altLang="en-US" b="1" dirty="0"/>
                <a:t>（多彩な学び・言語自由科目・留学等）</a:t>
              </a:r>
            </a:p>
          </p:txBody>
        </p:sp>
        <p:sp>
          <p:nvSpPr>
            <p:cNvPr id="44" name="楕円 43">
              <a:extLst>
                <a:ext uri="{FF2B5EF4-FFF2-40B4-BE49-F238E27FC236}">
                  <a16:creationId xmlns:a16="http://schemas.microsoft.com/office/drawing/2014/main" id="{CD368DEA-016C-4709-883A-F921A6E41DCE}"/>
                </a:ext>
              </a:extLst>
            </p:cNvPr>
            <p:cNvSpPr/>
            <p:nvPr/>
          </p:nvSpPr>
          <p:spPr>
            <a:xfrm>
              <a:off x="11112321" y="3202923"/>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修了</a:t>
              </a:r>
              <a:endParaRPr kumimoji="1" lang="ja-JP" altLang="en-US" b="1" dirty="0"/>
            </a:p>
          </p:txBody>
        </p:sp>
      </p:grpSp>
      <p:sp>
        <p:nvSpPr>
          <p:cNvPr id="45" name="矢印: 右 44">
            <a:extLst>
              <a:ext uri="{FF2B5EF4-FFF2-40B4-BE49-F238E27FC236}">
                <a16:creationId xmlns:a16="http://schemas.microsoft.com/office/drawing/2014/main" id="{93334864-AE27-4C15-9AE3-D8BA6A7572EA}"/>
              </a:ext>
            </a:extLst>
          </p:cNvPr>
          <p:cNvSpPr/>
          <p:nvPr/>
        </p:nvSpPr>
        <p:spPr>
          <a:xfrm>
            <a:off x="321521" y="1632485"/>
            <a:ext cx="11563820" cy="1072158"/>
          </a:xfrm>
          <a:prstGeom prst="rightArrow">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現代心理学部の授業（必修科目・選択科目・自由科目）</a:t>
            </a:r>
          </a:p>
        </p:txBody>
      </p:sp>
      <p:sp>
        <p:nvSpPr>
          <p:cNvPr id="46" name="楕円 45">
            <a:extLst>
              <a:ext uri="{FF2B5EF4-FFF2-40B4-BE49-F238E27FC236}">
                <a16:creationId xmlns:a16="http://schemas.microsoft.com/office/drawing/2014/main" id="{82834B69-3C3B-4ED3-87D9-C760C0094820}"/>
              </a:ext>
            </a:extLst>
          </p:cNvPr>
          <p:cNvSpPr/>
          <p:nvPr/>
        </p:nvSpPr>
        <p:spPr>
          <a:xfrm>
            <a:off x="11050700" y="2022990"/>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t>卒業</a:t>
            </a:r>
          </a:p>
        </p:txBody>
      </p:sp>
      <p:grpSp>
        <p:nvGrpSpPr>
          <p:cNvPr id="7" name="グループ化 6">
            <a:extLst>
              <a:ext uri="{FF2B5EF4-FFF2-40B4-BE49-F238E27FC236}">
                <a16:creationId xmlns:a16="http://schemas.microsoft.com/office/drawing/2014/main" id="{1DE7C96A-78B9-4B70-BBF9-A157319ADB7F}"/>
              </a:ext>
            </a:extLst>
          </p:cNvPr>
          <p:cNvGrpSpPr/>
          <p:nvPr/>
        </p:nvGrpSpPr>
        <p:grpSpPr>
          <a:xfrm>
            <a:off x="1385241" y="3631593"/>
            <a:ext cx="3864260" cy="906214"/>
            <a:chOff x="1385241" y="3631593"/>
            <a:chExt cx="3864260" cy="906214"/>
          </a:xfrm>
        </p:grpSpPr>
        <p:sp>
          <p:nvSpPr>
            <p:cNvPr id="3" name="矢印: 上カーブ 2">
              <a:extLst>
                <a:ext uri="{FF2B5EF4-FFF2-40B4-BE49-F238E27FC236}">
                  <a16:creationId xmlns:a16="http://schemas.microsoft.com/office/drawing/2014/main" id="{827417F9-C0E7-40C8-927F-6275EEE2E686}"/>
                </a:ext>
              </a:extLst>
            </p:cNvPr>
            <p:cNvSpPr/>
            <p:nvPr/>
          </p:nvSpPr>
          <p:spPr>
            <a:xfrm>
              <a:off x="1385241" y="3631593"/>
              <a:ext cx="3800783" cy="906214"/>
            </a:xfrm>
            <a:prstGeom prst="curvedUpArrow">
              <a:avLst>
                <a:gd name="adj1" fmla="val 51797"/>
                <a:gd name="adj2" fmla="val 101198"/>
                <a:gd name="adj3" fmla="val 43928"/>
              </a:avLst>
            </a:prstGeom>
            <a:solidFill>
              <a:srgbClr val="FFFF0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5" name="テキスト ボックス 4">
              <a:extLst>
                <a:ext uri="{FF2B5EF4-FFF2-40B4-BE49-F238E27FC236}">
                  <a16:creationId xmlns:a16="http://schemas.microsoft.com/office/drawing/2014/main" id="{CDBACBC5-4207-4F28-B38F-35F373AA592F}"/>
                </a:ext>
              </a:extLst>
            </p:cNvPr>
            <p:cNvSpPr txBox="1"/>
            <p:nvPr/>
          </p:nvSpPr>
          <p:spPr>
            <a:xfrm>
              <a:off x="3999944" y="3786259"/>
              <a:ext cx="1249557" cy="400110"/>
            </a:xfrm>
            <a:prstGeom prst="rect">
              <a:avLst/>
            </a:prstGeom>
            <a:noFill/>
          </p:spPr>
          <p:txBody>
            <a:bodyPr wrap="square" rtlCol="0">
              <a:spAutoFit/>
            </a:bodyPr>
            <a:lstStyle/>
            <a:p>
              <a:pPr algn="ctr"/>
              <a:r>
                <a:rPr lang="ja-JP" altLang="en-US" sz="2000" b="1" dirty="0">
                  <a:solidFill>
                    <a:srgbClr val="FF0000"/>
                  </a:solidFill>
                  <a:effectLst>
                    <a:outerShdw blurRad="38100" dist="38100" dir="2700000" algn="tl">
                      <a:srgbClr val="000000">
                        <a:alpha val="43137"/>
                      </a:srgbClr>
                    </a:outerShdw>
                  </a:effectLst>
                </a:rPr>
                <a:t>単位</a:t>
              </a:r>
              <a:r>
                <a:rPr kumimoji="1" lang="ja-JP" altLang="en-US" sz="2000" b="1" dirty="0">
                  <a:solidFill>
                    <a:srgbClr val="FF0000"/>
                  </a:solidFill>
                  <a:effectLst>
                    <a:outerShdw blurRad="38100" dist="38100" dir="2700000" algn="tl">
                      <a:srgbClr val="000000">
                        <a:alpha val="43137"/>
                      </a:srgbClr>
                    </a:outerShdw>
                  </a:effectLst>
                </a:rPr>
                <a:t>算入</a:t>
              </a:r>
            </a:p>
          </p:txBody>
        </p:sp>
      </p:grpSp>
    </p:spTree>
    <p:extLst>
      <p:ext uri="{BB962C8B-B14F-4D97-AF65-F5344CB8AC3E}">
        <p14:creationId xmlns:p14="http://schemas.microsoft.com/office/powerpoint/2010/main" val="37404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80CB5-B2D7-47A0-8523-04E6E10B2B0A}"/>
              </a:ext>
            </a:extLst>
          </p:cNvPr>
          <p:cNvSpPr>
            <a:spLocks noGrp="1"/>
          </p:cNvSpPr>
          <p:nvPr>
            <p:ph type="title"/>
          </p:nvPr>
        </p:nvSpPr>
        <p:spPr/>
        <p:txBody>
          <a:bodyPr/>
          <a:lstStyle/>
          <a:p>
            <a:r>
              <a:rPr kumimoji="1" lang="ja-JP" altLang="en-US" dirty="0"/>
              <a:t>履修の流れ（</a:t>
            </a:r>
            <a:r>
              <a:rPr lang="ja-JP" altLang="en-US" dirty="0"/>
              <a:t>主専攻</a:t>
            </a:r>
            <a:r>
              <a:rPr kumimoji="1" lang="ja-JP" altLang="en-US" dirty="0"/>
              <a:t>＋</a:t>
            </a:r>
            <a:r>
              <a:rPr lang="en-US" altLang="ja-JP" dirty="0"/>
              <a:t>G</a:t>
            </a:r>
            <a:r>
              <a:rPr kumimoji="1" lang="ja-JP" altLang="en-US" dirty="0"/>
              <a:t>副専攻）</a:t>
            </a:r>
          </a:p>
        </p:txBody>
      </p:sp>
      <p:sp>
        <p:nvSpPr>
          <p:cNvPr id="3" name="スライド番号プレースホルダー 2">
            <a:extLst>
              <a:ext uri="{FF2B5EF4-FFF2-40B4-BE49-F238E27FC236}">
                <a16:creationId xmlns:a16="http://schemas.microsoft.com/office/drawing/2014/main" id="{314E6AB0-18DD-4BE9-8D93-61560E67BB49}"/>
              </a:ext>
            </a:extLst>
          </p:cNvPr>
          <p:cNvSpPr>
            <a:spLocks noGrp="1"/>
          </p:cNvSpPr>
          <p:nvPr>
            <p:ph type="sldNum" sz="quarter" idx="16"/>
          </p:nvPr>
        </p:nvSpPr>
        <p:spPr/>
        <p:txBody>
          <a:bodyPr/>
          <a:lstStyle/>
          <a:p>
            <a:fld id="{53B27FF1-BF36-4FBF-ADF4-64592E81A2AE}" type="slidenum">
              <a:rPr kumimoji="1" lang="ja-JP" altLang="en-US" smtClean="0"/>
              <a:t>12</a:t>
            </a:fld>
            <a:endParaRPr kumimoji="1" lang="ja-JP" altLang="en-US"/>
          </a:p>
        </p:txBody>
      </p:sp>
      <p:grpSp>
        <p:nvGrpSpPr>
          <p:cNvPr id="22" name="グループ化 21">
            <a:extLst>
              <a:ext uri="{FF2B5EF4-FFF2-40B4-BE49-F238E27FC236}">
                <a16:creationId xmlns:a16="http://schemas.microsoft.com/office/drawing/2014/main" id="{0F525B1E-BE5D-48AA-B156-8157B8999E55}"/>
              </a:ext>
            </a:extLst>
          </p:cNvPr>
          <p:cNvGrpSpPr/>
          <p:nvPr/>
        </p:nvGrpSpPr>
        <p:grpSpPr>
          <a:xfrm>
            <a:off x="736101" y="4533851"/>
            <a:ext cx="10734659" cy="1497054"/>
            <a:chOff x="227020" y="4680462"/>
            <a:chExt cx="10734659" cy="1497054"/>
          </a:xfrm>
        </p:grpSpPr>
        <p:sp>
          <p:nvSpPr>
            <p:cNvPr id="24" name="四角形: 角を丸くする 23">
              <a:extLst>
                <a:ext uri="{FF2B5EF4-FFF2-40B4-BE49-F238E27FC236}">
                  <a16:creationId xmlns:a16="http://schemas.microsoft.com/office/drawing/2014/main" id="{A4CE3565-1531-4CCB-A781-0ECC6006B045}"/>
                </a:ext>
              </a:extLst>
            </p:cNvPr>
            <p:cNvSpPr/>
            <p:nvPr/>
          </p:nvSpPr>
          <p:spPr>
            <a:xfrm>
              <a:off x="956931" y="5005410"/>
              <a:ext cx="10004748" cy="117210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1</a:t>
              </a:r>
              <a:r>
                <a:rPr kumimoji="1" lang="ja-JP" altLang="en-US" b="1" dirty="0"/>
                <a:t>年生の時は、スポーツ文化に興味を抱き</a:t>
              </a:r>
              <a:r>
                <a:rPr kumimoji="1" lang="ja-JP" altLang="en-US" b="1" dirty="0">
                  <a:solidFill>
                    <a:srgbClr val="0000FF"/>
                  </a:solidFill>
                </a:rPr>
                <a:t>［</a:t>
              </a:r>
              <a:r>
                <a:rPr kumimoji="1" lang="en-US" altLang="ja-JP" b="1" dirty="0">
                  <a:solidFill>
                    <a:srgbClr val="0000FF"/>
                  </a:solidFill>
                </a:rPr>
                <a:t>A&amp;S</a:t>
              </a:r>
              <a:r>
                <a:rPr kumimoji="1" lang="ja-JP" altLang="en-US" b="1" dirty="0">
                  <a:solidFill>
                    <a:srgbClr val="0000FF"/>
                  </a:solidFill>
                </a:rPr>
                <a:t>コースの</a:t>
              </a:r>
              <a:r>
                <a:rPr kumimoji="1" lang="en-US" altLang="ja-JP" b="1" dirty="0">
                  <a:solidFill>
                    <a:srgbClr val="0000FF"/>
                  </a:solidFill>
                </a:rPr>
                <a:t>Global Sports</a:t>
              </a:r>
              <a:r>
                <a:rPr kumimoji="1" lang="ja-JP" altLang="en-US" b="1" dirty="0">
                  <a:solidFill>
                    <a:srgbClr val="0000FF"/>
                  </a:solidFill>
                </a:rPr>
                <a:t>］</a:t>
              </a:r>
              <a:r>
                <a:rPr kumimoji="1" lang="ja-JP" altLang="en-US" b="1" dirty="0"/>
                <a:t>に登録をしていましたが、</a:t>
              </a:r>
              <a:r>
                <a:rPr kumimoji="1" lang="en-US" altLang="ja-JP" b="1" dirty="0"/>
                <a:t>1</a:t>
              </a:r>
              <a:r>
                <a:rPr kumimoji="1" lang="ja-JP" altLang="en-US" b="1" dirty="0"/>
                <a:t>年次の</a:t>
              </a:r>
              <a:r>
                <a:rPr lang="ja-JP" altLang="en-US" b="1" dirty="0"/>
                <a:t>フランス語の</a:t>
              </a:r>
              <a:r>
                <a:rPr kumimoji="1" lang="ja-JP" altLang="en-US" b="1" dirty="0"/>
                <a:t>履修を通じて、フランス語圏への留学に興味を抱き、</a:t>
              </a:r>
              <a:endParaRPr kumimoji="1" lang="en-US" altLang="ja-JP" b="1" dirty="0"/>
            </a:p>
            <a:p>
              <a:pPr algn="ctr"/>
              <a:r>
                <a:rPr kumimoji="1" lang="en-US" altLang="ja-JP" b="1" dirty="0"/>
                <a:t>2</a:t>
              </a:r>
              <a:r>
                <a:rPr kumimoji="1" lang="ja-JP" altLang="en-US" b="1" dirty="0"/>
                <a:t>年生からは</a:t>
              </a:r>
              <a:r>
                <a:rPr kumimoji="1" lang="ja-JP" altLang="en-US" b="1" dirty="0">
                  <a:solidFill>
                    <a:srgbClr val="0000FF"/>
                  </a:solidFill>
                </a:rPr>
                <a:t>［</a:t>
              </a:r>
              <a:r>
                <a:rPr kumimoji="1" lang="en-US" altLang="ja-JP" b="1" dirty="0">
                  <a:solidFill>
                    <a:srgbClr val="0000FF"/>
                  </a:solidFill>
                </a:rPr>
                <a:t>L</a:t>
              </a:r>
              <a:r>
                <a:rPr lang="en-US" altLang="ja-JP" b="1" dirty="0">
                  <a:solidFill>
                    <a:srgbClr val="0000FF"/>
                  </a:solidFill>
                </a:rPr>
                <a:t>&amp;</a:t>
              </a:r>
              <a:r>
                <a:rPr kumimoji="1" lang="en-US" altLang="ja-JP" b="1" dirty="0">
                  <a:solidFill>
                    <a:srgbClr val="0000FF"/>
                  </a:solidFill>
                </a:rPr>
                <a:t>C</a:t>
              </a:r>
              <a:r>
                <a:rPr kumimoji="1" lang="ja-JP" altLang="en-US" b="1" dirty="0">
                  <a:solidFill>
                    <a:srgbClr val="0000FF"/>
                  </a:solidFill>
                </a:rPr>
                <a:t>コースの</a:t>
              </a:r>
              <a:r>
                <a:rPr kumimoji="1" lang="en-US" altLang="ja-JP" b="1" dirty="0">
                  <a:solidFill>
                    <a:srgbClr val="0000FF"/>
                  </a:solidFill>
                </a:rPr>
                <a:t>French L&amp;C</a:t>
              </a:r>
              <a:r>
                <a:rPr kumimoji="1" lang="ja-JP" altLang="en-US" b="1" dirty="0">
                  <a:solidFill>
                    <a:srgbClr val="0000FF"/>
                  </a:solidFill>
                </a:rPr>
                <a:t>（テーマ</a:t>
              </a:r>
              <a:r>
                <a:rPr lang="en-US" altLang="ja-JP" b="1" dirty="0">
                  <a:solidFill>
                    <a:srgbClr val="0000FF"/>
                  </a:solidFill>
                </a:rPr>
                <a:t>5</a:t>
              </a:r>
              <a:r>
                <a:rPr kumimoji="1" lang="ja-JP" altLang="en-US" b="1" dirty="0">
                  <a:solidFill>
                    <a:srgbClr val="0000FF"/>
                  </a:solidFill>
                </a:rPr>
                <a:t>）</a:t>
              </a:r>
              <a:r>
                <a:rPr lang="ja-JP" altLang="en-US" b="1" dirty="0">
                  <a:solidFill>
                    <a:srgbClr val="0000FF"/>
                  </a:solidFill>
                </a:rPr>
                <a:t>］</a:t>
              </a:r>
              <a:r>
                <a:rPr kumimoji="1" lang="ja-JP" altLang="en-US" b="1" dirty="0"/>
                <a:t>に登録を変更しました！</a:t>
              </a:r>
            </a:p>
          </p:txBody>
        </p:sp>
        <p:sp>
          <p:nvSpPr>
            <p:cNvPr id="25" name="楕円 24">
              <a:extLst>
                <a:ext uri="{FF2B5EF4-FFF2-40B4-BE49-F238E27FC236}">
                  <a16:creationId xmlns:a16="http://schemas.microsoft.com/office/drawing/2014/main" id="{A8C75C01-CAF5-4BBA-8A90-0ABF179D4CD7}"/>
                </a:ext>
              </a:extLst>
            </p:cNvPr>
            <p:cNvSpPr/>
            <p:nvPr/>
          </p:nvSpPr>
          <p:spPr>
            <a:xfrm rot="20541287">
              <a:off x="227020" y="4680462"/>
              <a:ext cx="1499191" cy="52354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Eras Bold ITC" panose="020B0907030504020204" pitchFamily="34" charset="0"/>
                  <a:ea typeface="HGP創英角ﾎﾟｯﾌﾟ体" panose="040B0A00000000000000" pitchFamily="50" charset="-128"/>
                </a:rPr>
                <a:t>POINT</a:t>
              </a:r>
              <a:endParaRPr kumimoji="1" lang="ja-JP" altLang="en-US" dirty="0">
                <a:latin typeface="Eras Bold ITC" panose="020B0907030504020204" pitchFamily="34" charset="0"/>
                <a:ea typeface="HGP創英角ﾎﾟｯﾌﾟ体" panose="040B0A00000000000000" pitchFamily="50" charset="-128"/>
              </a:endParaRPr>
            </a:p>
          </p:txBody>
        </p:sp>
      </p:grpSp>
      <p:grpSp>
        <p:nvGrpSpPr>
          <p:cNvPr id="16" name="グループ化 15">
            <a:extLst>
              <a:ext uri="{FF2B5EF4-FFF2-40B4-BE49-F238E27FC236}">
                <a16:creationId xmlns:a16="http://schemas.microsoft.com/office/drawing/2014/main" id="{6F6B30F7-646D-432F-AF49-CDE8410D2E26}"/>
              </a:ext>
            </a:extLst>
          </p:cNvPr>
          <p:cNvGrpSpPr/>
          <p:nvPr/>
        </p:nvGrpSpPr>
        <p:grpSpPr>
          <a:xfrm>
            <a:off x="0" y="1261703"/>
            <a:ext cx="9021337" cy="3057999"/>
            <a:chOff x="1287965" y="1454757"/>
            <a:chExt cx="9021337" cy="1482996"/>
          </a:xfrm>
        </p:grpSpPr>
        <p:grpSp>
          <p:nvGrpSpPr>
            <p:cNvPr id="11" name="グループ化 10">
              <a:extLst>
                <a:ext uri="{FF2B5EF4-FFF2-40B4-BE49-F238E27FC236}">
                  <a16:creationId xmlns:a16="http://schemas.microsoft.com/office/drawing/2014/main" id="{04A40A75-1BBA-4B3A-86EE-E937DD7169E2}"/>
                </a:ext>
              </a:extLst>
            </p:cNvPr>
            <p:cNvGrpSpPr/>
            <p:nvPr/>
          </p:nvGrpSpPr>
          <p:grpSpPr>
            <a:xfrm>
              <a:off x="1594624" y="1454757"/>
              <a:ext cx="8408020" cy="1282391"/>
              <a:chOff x="936702" y="1315841"/>
              <a:chExt cx="4344236" cy="1237788"/>
            </a:xfrm>
          </p:grpSpPr>
          <p:cxnSp>
            <p:nvCxnSpPr>
              <p:cNvPr id="7" name="直線コネクタ 6">
                <a:extLst>
                  <a:ext uri="{FF2B5EF4-FFF2-40B4-BE49-F238E27FC236}">
                    <a16:creationId xmlns:a16="http://schemas.microsoft.com/office/drawing/2014/main" id="{D62507F8-141E-4882-AA78-64CF9E06CE84}"/>
                  </a:ext>
                </a:extLst>
              </p:cNvPr>
              <p:cNvCxnSpPr/>
              <p:nvPr/>
            </p:nvCxnSpPr>
            <p:spPr>
              <a:xfrm>
                <a:off x="936702" y="1315844"/>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E47165C7-D914-40C3-B942-E03E3030D4E9}"/>
                  </a:ext>
                </a:extLst>
              </p:cNvPr>
              <p:cNvCxnSpPr/>
              <p:nvPr/>
            </p:nvCxnSpPr>
            <p:spPr>
              <a:xfrm>
                <a:off x="2282283" y="1315843"/>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F72518A1-B85B-4B60-90D5-CCE7F367477C}"/>
                  </a:ext>
                </a:extLst>
              </p:cNvPr>
              <p:cNvCxnSpPr/>
              <p:nvPr/>
            </p:nvCxnSpPr>
            <p:spPr>
              <a:xfrm>
                <a:off x="3728224" y="1315842"/>
                <a:ext cx="0" cy="1237785"/>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CE73866C-C7A6-408A-AE92-0139C1E6D4AB}"/>
                  </a:ext>
                </a:extLst>
              </p:cNvPr>
              <p:cNvCxnSpPr/>
              <p:nvPr/>
            </p:nvCxnSpPr>
            <p:spPr>
              <a:xfrm>
                <a:off x="5280938" y="1315841"/>
                <a:ext cx="0" cy="1237785"/>
              </a:xfrm>
              <a:prstGeom prst="line">
                <a:avLst/>
              </a:prstGeom>
            </p:spPr>
            <p:style>
              <a:lnRef idx="1">
                <a:schemeClr val="dk1"/>
              </a:lnRef>
              <a:fillRef idx="0">
                <a:schemeClr val="dk1"/>
              </a:fillRef>
              <a:effectRef idx="0">
                <a:schemeClr val="dk1"/>
              </a:effectRef>
              <a:fontRef idx="minor">
                <a:schemeClr val="tx1"/>
              </a:fontRef>
            </p:style>
          </p:cxnSp>
        </p:grpSp>
        <p:sp>
          <p:nvSpPr>
            <p:cNvPr id="12" name="テキスト ボックス 11">
              <a:extLst>
                <a:ext uri="{FF2B5EF4-FFF2-40B4-BE49-F238E27FC236}">
                  <a16:creationId xmlns:a16="http://schemas.microsoft.com/office/drawing/2014/main" id="{C7C5E7F5-6A3E-458C-86C0-225FCD2E9822}"/>
                </a:ext>
              </a:extLst>
            </p:cNvPr>
            <p:cNvSpPr txBox="1"/>
            <p:nvPr/>
          </p:nvSpPr>
          <p:spPr>
            <a:xfrm>
              <a:off x="1287965" y="2788495"/>
              <a:ext cx="613317" cy="149258"/>
            </a:xfrm>
            <a:prstGeom prst="rect">
              <a:avLst/>
            </a:prstGeom>
            <a:noFill/>
          </p:spPr>
          <p:txBody>
            <a:bodyPr wrap="square" rtlCol="0">
              <a:spAutoFit/>
            </a:bodyPr>
            <a:lstStyle/>
            <a:p>
              <a:pPr algn="ctr"/>
              <a:r>
                <a:rPr kumimoji="1" lang="ja-JP" altLang="en-US" sz="1400" b="1" dirty="0"/>
                <a:t>入学</a:t>
              </a:r>
            </a:p>
          </p:txBody>
        </p:sp>
        <p:sp>
          <p:nvSpPr>
            <p:cNvPr id="13" name="テキスト ボックス 12">
              <a:extLst>
                <a:ext uri="{FF2B5EF4-FFF2-40B4-BE49-F238E27FC236}">
                  <a16:creationId xmlns:a16="http://schemas.microsoft.com/office/drawing/2014/main" id="{74486443-3ADD-4ACC-813E-A800BBC294D5}"/>
                </a:ext>
              </a:extLst>
            </p:cNvPr>
            <p:cNvSpPr txBox="1"/>
            <p:nvPr/>
          </p:nvSpPr>
          <p:spPr>
            <a:xfrm>
              <a:off x="3892260" y="2788495"/>
              <a:ext cx="613317" cy="149258"/>
            </a:xfrm>
            <a:prstGeom prst="rect">
              <a:avLst/>
            </a:prstGeom>
            <a:noFill/>
          </p:spPr>
          <p:txBody>
            <a:bodyPr wrap="square" rtlCol="0">
              <a:spAutoFit/>
            </a:bodyPr>
            <a:lstStyle/>
            <a:p>
              <a:pPr algn="ctr"/>
              <a:r>
                <a:rPr lang="en-US" altLang="ja-JP" sz="1400" b="1" dirty="0"/>
                <a:t>2</a:t>
              </a:r>
              <a:r>
                <a:rPr lang="ja-JP" altLang="en-US" sz="1400" b="1" dirty="0"/>
                <a:t>年</a:t>
              </a:r>
              <a:endParaRPr kumimoji="1" lang="ja-JP" altLang="en-US" sz="1400" b="1" dirty="0"/>
            </a:p>
          </p:txBody>
        </p:sp>
        <p:sp>
          <p:nvSpPr>
            <p:cNvPr id="14" name="テキスト ボックス 13">
              <a:extLst>
                <a:ext uri="{FF2B5EF4-FFF2-40B4-BE49-F238E27FC236}">
                  <a16:creationId xmlns:a16="http://schemas.microsoft.com/office/drawing/2014/main" id="{6BA1177C-DDC2-42FE-848B-B6A2D3B3E883}"/>
                </a:ext>
              </a:extLst>
            </p:cNvPr>
            <p:cNvSpPr txBox="1"/>
            <p:nvPr/>
          </p:nvSpPr>
          <p:spPr>
            <a:xfrm>
              <a:off x="6690796" y="2779096"/>
              <a:ext cx="613317" cy="149258"/>
            </a:xfrm>
            <a:prstGeom prst="rect">
              <a:avLst/>
            </a:prstGeom>
            <a:noFill/>
          </p:spPr>
          <p:txBody>
            <a:bodyPr wrap="square" rtlCol="0">
              <a:spAutoFit/>
            </a:bodyPr>
            <a:lstStyle/>
            <a:p>
              <a:pPr algn="ctr"/>
              <a:r>
                <a:rPr lang="en-US" altLang="ja-JP" sz="1400" b="1" dirty="0"/>
                <a:t>3</a:t>
              </a:r>
              <a:r>
                <a:rPr lang="ja-JP" altLang="en-US" sz="1400" b="1" dirty="0"/>
                <a:t>年</a:t>
              </a:r>
              <a:endParaRPr kumimoji="1" lang="ja-JP" altLang="en-US" sz="1400" b="1" dirty="0"/>
            </a:p>
          </p:txBody>
        </p:sp>
        <p:sp>
          <p:nvSpPr>
            <p:cNvPr id="15" name="テキスト ボックス 14">
              <a:extLst>
                <a:ext uri="{FF2B5EF4-FFF2-40B4-BE49-F238E27FC236}">
                  <a16:creationId xmlns:a16="http://schemas.microsoft.com/office/drawing/2014/main" id="{F005A8F8-02B9-4800-8307-438C3B1E3537}"/>
                </a:ext>
              </a:extLst>
            </p:cNvPr>
            <p:cNvSpPr txBox="1"/>
            <p:nvPr/>
          </p:nvSpPr>
          <p:spPr>
            <a:xfrm>
              <a:off x="9695985" y="2756794"/>
              <a:ext cx="613317" cy="149258"/>
            </a:xfrm>
            <a:prstGeom prst="rect">
              <a:avLst/>
            </a:prstGeom>
            <a:noFill/>
          </p:spPr>
          <p:txBody>
            <a:bodyPr wrap="square" rtlCol="0">
              <a:spAutoFit/>
            </a:bodyPr>
            <a:lstStyle/>
            <a:p>
              <a:pPr algn="ctr"/>
              <a:r>
                <a:rPr lang="en-US" altLang="ja-JP" sz="1400" b="1" dirty="0"/>
                <a:t>4</a:t>
              </a:r>
              <a:r>
                <a:rPr lang="ja-JP" altLang="en-US" sz="1400" b="1" dirty="0"/>
                <a:t>年</a:t>
              </a:r>
              <a:endParaRPr kumimoji="1" lang="ja-JP" altLang="en-US" sz="1400" b="1" dirty="0"/>
            </a:p>
          </p:txBody>
        </p:sp>
      </p:grpSp>
      <p:sp>
        <p:nvSpPr>
          <p:cNvPr id="17" name="矢印: 右 16">
            <a:extLst>
              <a:ext uri="{FF2B5EF4-FFF2-40B4-BE49-F238E27FC236}">
                <a16:creationId xmlns:a16="http://schemas.microsoft.com/office/drawing/2014/main" id="{E2FC26F0-44B9-45FB-BCE6-0A019624405E}"/>
              </a:ext>
            </a:extLst>
          </p:cNvPr>
          <p:cNvSpPr/>
          <p:nvPr/>
        </p:nvSpPr>
        <p:spPr>
          <a:xfrm>
            <a:off x="300916" y="2840758"/>
            <a:ext cx="2595179" cy="1037764"/>
          </a:xfrm>
          <a:prstGeom prst="right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G</a:t>
            </a:r>
            <a:r>
              <a:rPr kumimoji="1" lang="ja-JP" altLang="en-US" b="1" dirty="0"/>
              <a:t>副専攻</a:t>
            </a:r>
            <a:endParaRPr kumimoji="1" lang="en-US" altLang="ja-JP" b="1" dirty="0"/>
          </a:p>
          <a:p>
            <a:pPr algn="ctr"/>
            <a:r>
              <a:rPr kumimoji="1" lang="ja-JP" altLang="en-US" b="1" dirty="0"/>
              <a:t>［</a:t>
            </a:r>
            <a:r>
              <a:rPr lang="en-US" altLang="ja-JP" b="1" dirty="0"/>
              <a:t>A&amp;S</a:t>
            </a:r>
            <a:r>
              <a:rPr kumimoji="1" lang="ja-JP" altLang="en-US" b="1" dirty="0"/>
              <a:t>：</a:t>
            </a:r>
            <a:r>
              <a:rPr lang="en-US" altLang="ja-JP" b="1" dirty="0"/>
              <a:t>Sports</a:t>
            </a:r>
            <a:r>
              <a:rPr lang="ja-JP" altLang="en-US" b="1" dirty="0"/>
              <a:t>］</a:t>
            </a:r>
            <a:endParaRPr kumimoji="1" lang="ja-JP" altLang="en-US" b="1" dirty="0"/>
          </a:p>
        </p:txBody>
      </p:sp>
      <p:cxnSp>
        <p:nvCxnSpPr>
          <p:cNvPr id="26" name="直線コネクタ 25">
            <a:extLst>
              <a:ext uri="{FF2B5EF4-FFF2-40B4-BE49-F238E27FC236}">
                <a16:creationId xmlns:a16="http://schemas.microsoft.com/office/drawing/2014/main" id="{14376242-5B70-489D-98B1-A6D59F8DE6D5}"/>
              </a:ext>
            </a:extLst>
          </p:cNvPr>
          <p:cNvCxnSpPr/>
          <p:nvPr/>
        </p:nvCxnSpPr>
        <p:spPr>
          <a:xfrm>
            <a:off x="11900200" y="1279907"/>
            <a:ext cx="0" cy="2644337"/>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2073D165-E6E9-4ACE-A44A-2510B477DB8A}"/>
              </a:ext>
            </a:extLst>
          </p:cNvPr>
          <p:cNvSpPr txBox="1"/>
          <p:nvPr/>
        </p:nvSpPr>
        <p:spPr>
          <a:xfrm>
            <a:off x="11572978" y="3950486"/>
            <a:ext cx="613317" cy="307777"/>
          </a:xfrm>
          <a:prstGeom prst="rect">
            <a:avLst/>
          </a:prstGeom>
          <a:noFill/>
        </p:spPr>
        <p:txBody>
          <a:bodyPr wrap="square" rtlCol="0">
            <a:spAutoFit/>
          </a:bodyPr>
          <a:lstStyle/>
          <a:p>
            <a:pPr algn="ctr"/>
            <a:r>
              <a:rPr kumimoji="1" lang="ja-JP" altLang="en-US" sz="1400" b="1" dirty="0"/>
              <a:t>卒業</a:t>
            </a:r>
          </a:p>
        </p:txBody>
      </p:sp>
      <p:sp>
        <p:nvSpPr>
          <p:cNvPr id="29" name="矢印: 右 28">
            <a:extLst>
              <a:ext uri="{FF2B5EF4-FFF2-40B4-BE49-F238E27FC236}">
                <a16:creationId xmlns:a16="http://schemas.microsoft.com/office/drawing/2014/main" id="{4B663F3A-8730-4DAA-BCCE-4BEF6031CF0A}"/>
              </a:ext>
            </a:extLst>
          </p:cNvPr>
          <p:cNvSpPr/>
          <p:nvPr/>
        </p:nvSpPr>
        <p:spPr>
          <a:xfrm>
            <a:off x="321521" y="1448061"/>
            <a:ext cx="11563820" cy="1072158"/>
          </a:xfrm>
          <a:prstGeom prst="rightArrow">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現代心理学部の授業（必修科目・選択科目・自由科目）</a:t>
            </a:r>
          </a:p>
        </p:txBody>
      </p:sp>
      <p:sp>
        <p:nvSpPr>
          <p:cNvPr id="30" name="楕円 29">
            <a:extLst>
              <a:ext uri="{FF2B5EF4-FFF2-40B4-BE49-F238E27FC236}">
                <a16:creationId xmlns:a16="http://schemas.microsoft.com/office/drawing/2014/main" id="{AE13F443-95AD-49F1-ACAF-CEE8278B3044}"/>
              </a:ext>
            </a:extLst>
          </p:cNvPr>
          <p:cNvSpPr/>
          <p:nvPr/>
        </p:nvSpPr>
        <p:spPr>
          <a:xfrm>
            <a:off x="11112321" y="1809688"/>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t>卒業</a:t>
            </a:r>
          </a:p>
        </p:txBody>
      </p:sp>
      <p:grpSp>
        <p:nvGrpSpPr>
          <p:cNvPr id="4" name="グループ化 3">
            <a:extLst>
              <a:ext uri="{FF2B5EF4-FFF2-40B4-BE49-F238E27FC236}">
                <a16:creationId xmlns:a16="http://schemas.microsoft.com/office/drawing/2014/main" id="{20FE2081-13A4-49B8-AAAF-5E65DA66329F}"/>
              </a:ext>
            </a:extLst>
          </p:cNvPr>
          <p:cNvGrpSpPr/>
          <p:nvPr/>
        </p:nvGrpSpPr>
        <p:grpSpPr>
          <a:xfrm>
            <a:off x="2924167" y="2726735"/>
            <a:ext cx="9113184" cy="1151787"/>
            <a:chOff x="2924167" y="2726735"/>
            <a:chExt cx="9113184" cy="1151787"/>
          </a:xfrm>
        </p:grpSpPr>
        <p:sp>
          <p:nvSpPr>
            <p:cNvPr id="21" name="矢印: 右 20">
              <a:extLst>
                <a:ext uri="{FF2B5EF4-FFF2-40B4-BE49-F238E27FC236}">
                  <a16:creationId xmlns:a16="http://schemas.microsoft.com/office/drawing/2014/main" id="{CEE5F2CF-FC6F-4E39-833F-858F2B8CD14C}"/>
                </a:ext>
              </a:extLst>
            </p:cNvPr>
            <p:cNvSpPr/>
            <p:nvPr/>
          </p:nvSpPr>
          <p:spPr>
            <a:xfrm>
              <a:off x="2924167" y="2840758"/>
              <a:ext cx="8961174" cy="1037764"/>
            </a:xfrm>
            <a:prstGeom prst="right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G</a:t>
              </a:r>
              <a:r>
                <a:rPr kumimoji="1" lang="ja-JP" altLang="en-US" b="1" dirty="0"/>
                <a:t>副専攻［</a:t>
              </a:r>
              <a:r>
                <a:rPr kumimoji="1" lang="en-US" altLang="ja-JP" b="1" dirty="0"/>
                <a:t>L&amp;C</a:t>
              </a:r>
              <a:r>
                <a:rPr kumimoji="1" lang="ja-JP" altLang="en-US" b="1" dirty="0"/>
                <a:t>：</a:t>
              </a:r>
              <a:r>
                <a:rPr lang="en-US" altLang="ja-JP" b="1" dirty="0"/>
                <a:t>French</a:t>
              </a:r>
              <a:r>
                <a:rPr lang="ja-JP" altLang="en-US" b="1" dirty="0"/>
                <a:t>］（多彩な学び・言語自由科目・留学等）</a:t>
              </a:r>
              <a:endParaRPr kumimoji="1" lang="ja-JP" altLang="en-US" b="1" dirty="0"/>
            </a:p>
          </p:txBody>
        </p:sp>
        <p:sp>
          <p:nvSpPr>
            <p:cNvPr id="28" name="楕円 27">
              <a:extLst>
                <a:ext uri="{FF2B5EF4-FFF2-40B4-BE49-F238E27FC236}">
                  <a16:creationId xmlns:a16="http://schemas.microsoft.com/office/drawing/2014/main" id="{B57848F7-5612-4814-90DF-50E37DDD7E02}"/>
                </a:ext>
              </a:extLst>
            </p:cNvPr>
            <p:cNvSpPr/>
            <p:nvPr/>
          </p:nvSpPr>
          <p:spPr>
            <a:xfrm>
              <a:off x="11112321" y="3202923"/>
              <a:ext cx="925030" cy="3770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修了</a:t>
              </a:r>
              <a:endParaRPr kumimoji="1" lang="ja-JP" altLang="en-US" b="1" dirty="0"/>
            </a:p>
          </p:txBody>
        </p:sp>
        <p:sp>
          <p:nvSpPr>
            <p:cNvPr id="31" name="正方形/長方形 30">
              <a:extLst>
                <a:ext uri="{FF2B5EF4-FFF2-40B4-BE49-F238E27FC236}">
                  <a16:creationId xmlns:a16="http://schemas.microsoft.com/office/drawing/2014/main" id="{C23C51EA-3572-4CB7-9125-F04D4718CFE6}"/>
                </a:ext>
              </a:extLst>
            </p:cNvPr>
            <p:cNvSpPr/>
            <p:nvPr/>
          </p:nvSpPr>
          <p:spPr>
            <a:xfrm>
              <a:off x="7795924" y="2726735"/>
              <a:ext cx="911326" cy="385452"/>
            </a:xfrm>
            <a:prstGeom prst="rect">
              <a:avLst/>
            </a:prstGeom>
            <a:solidFill>
              <a:schemeClr val="accent5">
                <a:lumMod val="20000"/>
                <a:lumOff val="80000"/>
              </a:schemeClr>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t>海外言語</a:t>
              </a:r>
              <a:endParaRPr lang="en-US" altLang="ja-JP" sz="1100" b="1" dirty="0"/>
            </a:p>
            <a:p>
              <a:pPr algn="ctr"/>
              <a:r>
                <a:rPr lang="ja-JP" altLang="en-US" sz="1100" b="1" dirty="0"/>
                <a:t>文化研修</a:t>
              </a:r>
              <a:endParaRPr kumimoji="1" lang="en-US" altLang="ja-JP" sz="1100" b="1" dirty="0"/>
            </a:p>
          </p:txBody>
        </p:sp>
      </p:grpSp>
    </p:spTree>
    <p:extLst>
      <p:ext uri="{BB962C8B-B14F-4D97-AF65-F5344CB8AC3E}">
        <p14:creationId xmlns:p14="http://schemas.microsoft.com/office/powerpoint/2010/main" val="25779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0BE8DFA-4136-4684-BBE5-F64C56038BB1}"/>
              </a:ext>
            </a:extLst>
          </p:cNvPr>
          <p:cNvSpPr>
            <a:spLocks noGrp="1"/>
          </p:cNvSpPr>
          <p:nvPr>
            <p:ph type="title"/>
          </p:nvPr>
        </p:nvSpPr>
        <p:spPr>
          <a:xfrm>
            <a:off x="4772675" y="909000"/>
            <a:ext cx="2646650" cy="1291502"/>
          </a:xfrm>
        </p:spPr>
        <p:txBody>
          <a:bodyPr/>
          <a:lstStyle/>
          <a:p>
            <a:r>
              <a:rPr lang="en-US" altLang="ja-JP" sz="8000" dirty="0">
                <a:latin typeface="游ゴシック" panose="020B0400000000000000" pitchFamily="50" charset="-128"/>
                <a:ea typeface="游ゴシック" panose="020B0400000000000000" pitchFamily="50" charset="-128"/>
              </a:rPr>
              <a:t>02</a:t>
            </a:r>
            <a:endParaRPr lang="ja-JP" altLang="en-US" sz="8000" dirty="0">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623F13D8-F9CC-45BA-A5C3-F9CD4828CC0A}"/>
              </a:ext>
            </a:extLst>
          </p:cNvPr>
          <p:cNvSpPr>
            <a:spLocks noGrp="1"/>
          </p:cNvSpPr>
          <p:nvPr>
            <p:ph type="body" idx="13"/>
          </p:nvPr>
        </p:nvSpPr>
        <p:spPr>
          <a:xfrm>
            <a:off x="0" y="2995276"/>
            <a:ext cx="12191999" cy="2133600"/>
          </a:xfrm>
        </p:spPr>
        <p:txBody>
          <a:bodyPr/>
          <a:lstStyle/>
          <a:p>
            <a:r>
              <a:rPr lang="ja-JP" altLang="en-US" sz="6600" b="1" dirty="0"/>
              <a:t>全学共通科目</a:t>
            </a:r>
            <a:endParaRPr lang="en-US" altLang="ja-JP" sz="6600" b="1" dirty="0"/>
          </a:p>
          <a:p>
            <a:r>
              <a:rPr lang="en-US" altLang="ja-JP" sz="6600" b="1" dirty="0"/>
              <a:t>×</a:t>
            </a:r>
          </a:p>
          <a:p>
            <a:r>
              <a:rPr lang="ja-JP" altLang="en-US" sz="6600" b="1" dirty="0"/>
              <a:t>グローバル教養副専攻</a:t>
            </a:r>
            <a:endParaRPr lang="ja-JP" altLang="en-US" sz="9600" b="1" dirty="0"/>
          </a:p>
        </p:txBody>
      </p:sp>
      <p:sp>
        <p:nvSpPr>
          <p:cNvPr id="9" name="スライド番号プレースホルダー 8">
            <a:extLst>
              <a:ext uri="{FF2B5EF4-FFF2-40B4-BE49-F238E27FC236}">
                <a16:creationId xmlns:a16="http://schemas.microsoft.com/office/drawing/2014/main" id="{F17FAA9F-F4B7-4955-8B78-80674805271F}"/>
              </a:ext>
            </a:extLst>
          </p:cNvPr>
          <p:cNvSpPr>
            <a:spLocks noGrp="1"/>
          </p:cNvSpPr>
          <p:nvPr>
            <p:ph type="sldNum" sz="quarter" idx="16"/>
          </p:nvPr>
        </p:nvSpPr>
        <p:spPr/>
        <p:txBody>
          <a:bodyPr/>
          <a:lstStyle/>
          <a:p>
            <a:fld id="{53B27FF1-BF36-4FBF-ADF4-64592E81A2AE}" type="slidenum">
              <a:rPr lang="ja-JP" altLang="en-US" smtClean="0"/>
              <a:pPr/>
              <a:t>13</a:t>
            </a:fld>
            <a:endParaRPr lang="ja-JP" altLang="en-US"/>
          </a:p>
        </p:txBody>
      </p:sp>
    </p:spTree>
    <p:extLst>
      <p:ext uri="{BB962C8B-B14F-4D97-AF65-F5344CB8AC3E}">
        <p14:creationId xmlns:p14="http://schemas.microsoft.com/office/powerpoint/2010/main" val="222049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278217-F86F-46C8-810B-884F1D0AE448}"/>
              </a:ext>
            </a:extLst>
          </p:cNvPr>
          <p:cNvSpPr>
            <a:spLocks noGrp="1"/>
          </p:cNvSpPr>
          <p:nvPr>
            <p:ph type="title"/>
          </p:nvPr>
        </p:nvSpPr>
        <p:spPr/>
        <p:txBody>
          <a:bodyPr/>
          <a:lstStyle/>
          <a:p>
            <a:r>
              <a:rPr kumimoji="1" lang="en-US" altLang="ja-JP" dirty="0"/>
              <a:t>A&amp;S</a:t>
            </a:r>
            <a:r>
              <a:rPr kumimoji="1" lang="ja-JP" altLang="en-US" dirty="0"/>
              <a:t>および</a:t>
            </a:r>
            <a:r>
              <a:rPr kumimoji="1" lang="en-US" altLang="ja-JP" dirty="0"/>
              <a:t>L&amp;C</a:t>
            </a:r>
            <a:r>
              <a:rPr kumimoji="1" lang="ja-JP" altLang="en-US" dirty="0"/>
              <a:t>の主な科目</a:t>
            </a:r>
          </a:p>
        </p:txBody>
      </p:sp>
      <p:sp>
        <p:nvSpPr>
          <p:cNvPr id="3" name="スライド番号プレースホルダー 2">
            <a:extLst>
              <a:ext uri="{FF2B5EF4-FFF2-40B4-BE49-F238E27FC236}">
                <a16:creationId xmlns:a16="http://schemas.microsoft.com/office/drawing/2014/main" id="{A942B055-19FB-4DC7-89D7-C53C00BC1EFD}"/>
              </a:ext>
            </a:extLst>
          </p:cNvPr>
          <p:cNvSpPr>
            <a:spLocks noGrp="1"/>
          </p:cNvSpPr>
          <p:nvPr>
            <p:ph type="sldNum" sz="quarter" idx="16"/>
          </p:nvPr>
        </p:nvSpPr>
        <p:spPr>
          <a:xfrm>
            <a:off x="9027160" y="6083061"/>
            <a:ext cx="2743200" cy="365125"/>
          </a:xfrm>
        </p:spPr>
        <p:txBody>
          <a:bodyPr/>
          <a:lstStyle/>
          <a:p>
            <a:fld id="{53B27FF1-BF36-4FBF-ADF4-64592E81A2AE}" type="slidenum">
              <a:rPr kumimoji="1" lang="ja-JP" altLang="en-US" smtClean="0"/>
              <a:t>14</a:t>
            </a:fld>
            <a:endParaRPr kumimoji="1" lang="ja-JP" altLang="en-US"/>
          </a:p>
        </p:txBody>
      </p:sp>
      <p:pic>
        <p:nvPicPr>
          <p:cNvPr id="9" name="図 8">
            <a:extLst>
              <a:ext uri="{FF2B5EF4-FFF2-40B4-BE49-F238E27FC236}">
                <a16:creationId xmlns:a16="http://schemas.microsoft.com/office/drawing/2014/main" id="{65DA9A16-BE01-478E-A93F-736153D929EF}"/>
              </a:ext>
            </a:extLst>
          </p:cNvPr>
          <p:cNvPicPr>
            <a:picLocks noChangeAspect="1"/>
          </p:cNvPicPr>
          <p:nvPr/>
        </p:nvPicPr>
        <p:blipFill>
          <a:blip r:embed="rId3"/>
          <a:stretch>
            <a:fillRect/>
          </a:stretch>
        </p:blipFill>
        <p:spPr>
          <a:xfrm>
            <a:off x="421640" y="971636"/>
            <a:ext cx="6470037" cy="5207118"/>
          </a:xfrm>
          <a:prstGeom prst="rect">
            <a:avLst/>
          </a:prstGeom>
        </p:spPr>
      </p:pic>
      <p:grpSp>
        <p:nvGrpSpPr>
          <p:cNvPr id="17" name="グループ化 16">
            <a:extLst>
              <a:ext uri="{FF2B5EF4-FFF2-40B4-BE49-F238E27FC236}">
                <a16:creationId xmlns:a16="http://schemas.microsoft.com/office/drawing/2014/main" id="{6A40E834-6F78-4BCA-8D57-E6AAE7D9AF0E}"/>
              </a:ext>
            </a:extLst>
          </p:cNvPr>
          <p:cNvGrpSpPr/>
          <p:nvPr/>
        </p:nvGrpSpPr>
        <p:grpSpPr>
          <a:xfrm>
            <a:off x="7315320" y="1708784"/>
            <a:ext cx="4369980" cy="3541435"/>
            <a:chOff x="7432278" y="1622617"/>
            <a:chExt cx="4146578" cy="3308311"/>
          </a:xfrm>
        </p:grpSpPr>
        <p:sp>
          <p:nvSpPr>
            <p:cNvPr id="10" name="正方形/長方形 9">
              <a:extLst>
                <a:ext uri="{FF2B5EF4-FFF2-40B4-BE49-F238E27FC236}">
                  <a16:creationId xmlns:a16="http://schemas.microsoft.com/office/drawing/2014/main" id="{BB4E27B2-496E-4D9F-9248-FDC4F98235BD}"/>
                </a:ext>
              </a:extLst>
            </p:cNvPr>
            <p:cNvSpPr/>
            <p:nvPr/>
          </p:nvSpPr>
          <p:spPr>
            <a:xfrm rot="20264360">
              <a:off x="7432278" y="1622617"/>
              <a:ext cx="1594882" cy="467833"/>
            </a:xfrm>
            <a:prstGeom prst="rect">
              <a:avLst/>
            </a:prstGeom>
            <a:solidFill>
              <a:schemeClr val="accent2">
                <a:lumMod val="20000"/>
                <a:lumOff val="80000"/>
              </a:schemeClr>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F</a:t>
              </a:r>
              <a:r>
                <a:rPr kumimoji="1" lang="ja-JP" altLang="en-US" b="1" dirty="0"/>
                <a:t>科目</a:t>
              </a:r>
            </a:p>
          </p:txBody>
        </p:sp>
        <p:sp>
          <p:nvSpPr>
            <p:cNvPr id="11" name="正方形/長方形 10">
              <a:extLst>
                <a:ext uri="{FF2B5EF4-FFF2-40B4-BE49-F238E27FC236}">
                  <a16:creationId xmlns:a16="http://schemas.microsoft.com/office/drawing/2014/main" id="{3EB90B4D-E530-475E-921B-7486AFE9A127}"/>
                </a:ext>
              </a:extLst>
            </p:cNvPr>
            <p:cNvSpPr/>
            <p:nvPr/>
          </p:nvSpPr>
          <p:spPr>
            <a:xfrm rot="20029811">
              <a:off x="7432278" y="3310963"/>
              <a:ext cx="1594882" cy="467833"/>
            </a:xfrm>
            <a:prstGeom prst="rect">
              <a:avLst/>
            </a:prstGeom>
            <a:solidFill>
              <a:schemeClr val="accent5">
                <a:lumMod val="20000"/>
                <a:lumOff val="80000"/>
              </a:schemeClr>
            </a:solid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英語自由</a:t>
              </a:r>
              <a:r>
                <a:rPr kumimoji="1" lang="ja-JP" altLang="en-US" b="1" dirty="0"/>
                <a:t>科目</a:t>
              </a:r>
            </a:p>
          </p:txBody>
        </p:sp>
        <p:sp>
          <p:nvSpPr>
            <p:cNvPr id="12" name="正方形/長方形 11">
              <a:extLst>
                <a:ext uri="{FF2B5EF4-FFF2-40B4-BE49-F238E27FC236}">
                  <a16:creationId xmlns:a16="http://schemas.microsoft.com/office/drawing/2014/main" id="{FCF6612E-D26C-4183-A953-90FC5E6FF3D7}"/>
                </a:ext>
              </a:extLst>
            </p:cNvPr>
            <p:cNvSpPr/>
            <p:nvPr/>
          </p:nvSpPr>
          <p:spPr>
            <a:xfrm rot="980143">
              <a:off x="9745615" y="2515715"/>
              <a:ext cx="1833241" cy="467833"/>
            </a:xfrm>
            <a:prstGeom prst="rect">
              <a:avLst/>
            </a:prstGeom>
            <a:solidFill>
              <a:schemeClr val="accent1">
                <a:lumMod val="20000"/>
                <a:lumOff val="80000"/>
              </a:schemeClr>
            </a:solid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言語</a:t>
              </a:r>
              <a:r>
                <a:rPr kumimoji="1" lang="en-US" altLang="ja-JP" b="1" dirty="0"/>
                <a:t>B</a:t>
              </a:r>
              <a:r>
                <a:rPr kumimoji="1" lang="ja-JP" altLang="en-US" b="1" dirty="0"/>
                <a:t>自由科目</a:t>
              </a:r>
            </a:p>
          </p:txBody>
        </p:sp>
        <p:sp>
          <p:nvSpPr>
            <p:cNvPr id="15" name="正方形/長方形 14">
              <a:extLst>
                <a:ext uri="{FF2B5EF4-FFF2-40B4-BE49-F238E27FC236}">
                  <a16:creationId xmlns:a16="http://schemas.microsoft.com/office/drawing/2014/main" id="{FEFF5AE3-2B92-4092-9E99-26161C36ABC6}"/>
                </a:ext>
              </a:extLst>
            </p:cNvPr>
            <p:cNvSpPr/>
            <p:nvPr/>
          </p:nvSpPr>
          <p:spPr>
            <a:xfrm rot="1003906">
              <a:off x="9745615" y="4463095"/>
              <a:ext cx="1833240" cy="467833"/>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海外プログラム</a:t>
              </a:r>
            </a:p>
          </p:txBody>
        </p:sp>
      </p:grpSp>
    </p:spTree>
    <p:extLst>
      <p:ext uri="{BB962C8B-B14F-4D97-AF65-F5344CB8AC3E}">
        <p14:creationId xmlns:p14="http://schemas.microsoft.com/office/powerpoint/2010/main" val="10328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65CD9-4062-4EA3-B0FB-0A79C837BB62}"/>
              </a:ext>
            </a:extLst>
          </p:cNvPr>
          <p:cNvSpPr>
            <a:spLocks noGrp="1"/>
          </p:cNvSpPr>
          <p:nvPr>
            <p:ph type="title"/>
          </p:nvPr>
        </p:nvSpPr>
        <p:spPr/>
        <p:txBody>
          <a:bodyPr/>
          <a:lstStyle/>
          <a:p>
            <a:r>
              <a:rPr kumimoji="1" lang="en-US" altLang="ja-JP" dirty="0"/>
              <a:t>F</a:t>
            </a:r>
            <a:r>
              <a:rPr kumimoji="1" lang="ja-JP" altLang="en-US" dirty="0"/>
              <a:t>科目とは</a:t>
            </a:r>
          </a:p>
        </p:txBody>
      </p:sp>
      <p:sp>
        <p:nvSpPr>
          <p:cNvPr id="3" name="スライド番号プレースホルダー 2">
            <a:extLst>
              <a:ext uri="{FF2B5EF4-FFF2-40B4-BE49-F238E27FC236}">
                <a16:creationId xmlns:a16="http://schemas.microsoft.com/office/drawing/2014/main" id="{792C98DC-4C58-4FDD-982E-E3C70FBF0531}"/>
              </a:ext>
            </a:extLst>
          </p:cNvPr>
          <p:cNvSpPr>
            <a:spLocks noGrp="1"/>
          </p:cNvSpPr>
          <p:nvPr>
            <p:ph type="sldNum" sz="quarter" idx="16"/>
          </p:nvPr>
        </p:nvSpPr>
        <p:spPr/>
        <p:txBody>
          <a:bodyPr/>
          <a:lstStyle/>
          <a:p>
            <a:fld id="{53B27FF1-BF36-4FBF-ADF4-64592E81A2AE}" type="slidenum">
              <a:rPr kumimoji="1" lang="ja-JP" altLang="en-US" smtClean="0"/>
              <a:t>15</a:t>
            </a:fld>
            <a:endParaRPr kumimoji="1" lang="ja-JP" altLang="en-US"/>
          </a:p>
        </p:txBody>
      </p:sp>
      <p:sp>
        <p:nvSpPr>
          <p:cNvPr id="4" name="テキスト プレースホルダー 3">
            <a:extLst>
              <a:ext uri="{FF2B5EF4-FFF2-40B4-BE49-F238E27FC236}">
                <a16:creationId xmlns:a16="http://schemas.microsoft.com/office/drawing/2014/main" id="{E3996544-6173-4A8F-BF55-B66D3C24E9C6}"/>
              </a:ext>
            </a:extLst>
          </p:cNvPr>
          <p:cNvSpPr>
            <a:spLocks noGrp="1"/>
          </p:cNvSpPr>
          <p:nvPr>
            <p:ph type="body" sz="quarter" idx="17"/>
          </p:nvPr>
        </p:nvSpPr>
        <p:spPr>
          <a:xfrm>
            <a:off x="214312" y="1226261"/>
            <a:ext cx="11763376" cy="5007271"/>
          </a:xfrm>
        </p:spPr>
        <p:txBody>
          <a:bodyPr>
            <a:normAutofit/>
          </a:bodyPr>
          <a:lstStyle/>
          <a:p>
            <a:pPr marL="0" indent="0">
              <a:buNone/>
            </a:pPr>
            <a:r>
              <a:rPr lang="ja-JP" altLang="en-US" b="1" dirty="0"/>
              <a:t>① 主に</a:t>
            </a:r>
            <a:r>
              <a:rPr lang="ja-JP" altLang="en-US" b="1" dirty="0">
                <a:solidFill>
                  <a:srgbClr val="FF0000"/>
                </a:solidFill>
              </a:rPr>
              <a:t>英語</a:t>
            </a:r>
            <a:r>
              <a:rPr lang="ja-JP" altLang="en-US" b="1" dirty="0"/>
              <a:t>で授業を行う科目。留学生も多く履修している！</a:t>
            </a:r>
            <a:endParaRPr lang="en-US" altLang="ja-JP" b="1" dirty="0"/>
          </a:p>
          <a:p>
            <a:pPr marL="0" indent="0">
              <a:buNone/>
            </a:pPr>
            <a:endParaRPr lang="en-US" altLang="ja-JP" b="1" dirty="0"/>
          </a:p>
          <a:p>
            <a:pPr marL="0" indent="0">
              <a:buNone/>
            </a:pPr>
            <a:r>
              <a:rPr lang="ja-JP" altLang="en-US" b="1" dirty="0"/>
              <a:t>② 自分のレベルに合わせて「導入」「中級」「上級」が選べる！</a:t>
            </a:r>
            <a:endParaRPr lang="en-US" altLang="ja-JP" b="1" dirty="0"/>
          </a:p>
          <a:p>
            <a:pPr marL="0" indent="0">
              <a:buNone/>
            </a:pPr>
            <a:endParaRPr kumimoji="1" lang="en-US" altLang="ja-JP" b="1" dirty="0"/>
          </a:p>
          <a:p>
            <a:pPr marL="0" indent="0">
              <a:buNone/>
            </a:pPr>
            <a:r>
              <a:rPr lang="ja-JP" altLang="en-US" b="1" dirty="0"/>
              <a:t>③ 自分の興味・関心のある分野（科目）を選べる！</a:t>
            </a:r>
            <a:endParaRPr lang="en-US" altLang="ja-JP" b="1" dirty="0"/>
          </a:p>
          <a:p>
            <a:pPr marL="0" indent="0">
              <a:buNone/>
            </a:pPr>
            <a:endParaRPr kumimoji="1" lang="en-US" altLang="ja-JP" b="1" dirty="0"/>
          </a:p>
          <a:p>
            <a:pPr marL="0" indent="0">
              <a:buNone/>
            </a:pPr>
            <a:r>
              <a:rPr lang="ja-JP" altLang="en-US" b="1" dirty="0"/>
              <a:t>④ 対面</a:t>
            </a:r>
            <a:r>
              <a:rPr lang="en-US" altLang="ja-JP" b="1" dirty="0"/>
              <a:t>or</a:t>
            </a:r>
            <a:r>
              <a:rPr lang="ja-JP" altLang="en-US" b="1" dirty="0"/>
              <a:t>オンライン・講義</a:t>
            </a:r>
            <a:r>
              <a:rPr lang="en-US" altLang="ja-JP" b="1" dirty="0"/>
              <a:t>or</a:t>
            </a:r>
            <a:r>
              <a:rPr lang="ja-JP" altLang="en-US" b="1" dirty="0"/>
              <a:t>演習など、自分の学習スタイルを選べる！</a:t>
            </a:r>
            <a:endParaRPr lang="en-US" altLang="ja-JP" b="1" dirty="0"/>
          </a:p>
          <a:p>
            <a:pPr marL="0" indent="0">
              <a:buNone/>
            </a:pPr>
            <a:endParaRPr lang="en-US" altLang="ja-JP" b="1" dirty="0"/>
          </a:p>
          <a:p>
            <a:pPr marL="0" indent="0">
              <a:buNone/>
            </a:pPr>
            <a:r>
              <a:rPr lang="ja-JP" altLang="en-US" b="1" dirty="0"/>
              <a:t>⑤ 半期（</a:t>
            </a:r>
            <a:r>
              <a:rPr lang="en-US" altLang="ja-JP" b="1" dirty="0"/>
              <a:t>2</a:t>
            </a:r>
            <a:r>
              <a:rPr lang="ja-JP" altLang="en-US" b="1" dirty="0"/>
              <a:t>単位）・四半期（</a:t>
            </a:r>
            <a:r>
              <a:rPr lang="en-US" altLang="ja-JP" b="1" dirty="0"/>
              <a:t>1</a:t>
            </a:r>
            <a:r>
              <a:rPr lang="ja-JP" altLang="en-US" b="1" dirty="0"/>
              <a:t>単位）を選べる！</a:t>
            </a:r>
            <a:endParaRPr lang="en-US" altLang="ja-JP" b="1" dirty="0"/>
          </a:p>
        </p:txBody>
      </p:sp>
    </p:spTree>
    <p:extLst>
      <p:ext uri="{BB962C8B-B14F-4D97-AF65-F5344CB8AC3E}">
        <p14:creationId xmlns:p14="http://schemas.microsoft.com/office/powerpoint/2010/main" val="358854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E6ECE-FD81-45EB-9042-A30DDB91DE8C}"/>
              </a:ext>
            </a:extLst>
          </p:cNvPr>
          <p:cNvSpPr>
            <a:spLocks noGrp="1"/>
          </p:cNvSpPr>
          <p:nvPr>
            <p:ph type="title"/>
          </p:nvPr>
        </p:nvSpPr>
        <p:spPr/>
        <p:txBody>
          <a:bodyPr/>
          <a:lstStyle/>
          <a:p>
            <a:r>
              <a:rPr kumimoji="1" lang="en-US" altLang="ja-JP" dirty="0"/>
              <a:t>F</a:t>
            </a:r>
            <a:r>
              <a:rPr kumimoji="1" lang="ja-JP" altLang="en-US" dirty="0"/>
              <a:t>科目の授業の紹介</a:t>
            </a:r>
          </a:p>
        </p:txBody>
      </p:sp>
      <p:sp>
        <p:nvSpPr>
          <p:cNvPr id="3" name="スライド番号プレースホルダー 2">
            <a:extLst>
              <a:ext uri="{FF2B5EF4-FFF2-40B4-BE49-F238E27FC236}">
                <a16:creationId xmlns:a16="http://schemas.microsoft.com/office/drawing/2014/main" id="{0EBF6D55-D1D9-4AB1-978D-9A95D87334C3}"/>
              </a:ext>
            </a:extLst>
          </p:cNvPr>
          <p:cNvSpPr>
            <a:spLocks noGrp="1"/>
          </p:cNvSpPr>
          <p:nvPr>
            <p:ph type="sldNum" sz="quarter" idx="16"/>
          </p:nvPr>
        </p:nvSpPr>
        <p:spPr/>
        <p:txBody>
          <a:bodyPr/>
          <a:lstStyle/>
          <a:p>
            <a:fld id="{53B27FF1-BF36-4FBF-ADF4-64592E81A2AE}" type="slidenum">
              <a:rPr kumimoji="1" lang="ja-JP" altLang="en-US" smtClean="0"/>
              <a:t>16</a:t>
            </a:fld>
            <a:endParaRPr kumimoji="1" lang="ja-JP" altLang="en-US"/>
          </a:p>
        </p:txBody>
      </p:sp>
      <p:sp>
        <p:nvSpPr>
          <p:cNvPr id="4" name="テキスト プレースホルダー 3">
            <a:extLst>
              <a:ext uri="{FF2B5EF4-FFF2-40B4-BE49-F238E27FC236}">
                <a16:creationId xmlns:a16="http://schemas.microsoft.com/office/drawing/2014/main" id="{559933CD-CB12-4E80-9929-B2FDB4DB1DD3}"/>
              </a:ext>
            </a:extLst>
          </p:cNvPr>
          <p:cNvSpPr>
            <a:spLocks noGrp="1"/>
          </p:cNvSpPr>
          <p:nvPr>
            <p:ph type="body" sz="quarter" idx="17"/>
          </p:nvPr>
        </p:nvSpPr>
        <p:spPr>
          <a:xfrm>
            <a:off x="428624" y="1084522"/>
            <a:ext cx="11341735" cy="5167422"/>
          </a:xfrm>
        </p:spPr>
        <p:txBody>
          <a:bodyPr/>
          <a:lstStyle/>
          <a:p>
            <a:pPr marL="0" indent="0">
              <a:buNone/>
            </a:pPr>
            <a:r>
              <a:rPr kumimoji="1" lang="en-US" altLang="ja-JP" b="1" u="sng" dirty="0"/>
              <a:t>Japanese Arts B</a:t>
            </a:r>
            <a:r>
              <a:rPr kumimoji="1" lang="ja-JP" altLang="en-US" b="1" u="sng" dirty="0"/>
              <a:t>（中級）</a:t>
            </a:r>
            <a:endParaRPr kumimoji="1" lang="en-US" altLang="ja-JP" b="1" u="sng" dirty="0"/>
          </a:p>
          <a:p>
            <a:pPr marL="0" indent="0">
              <a:buNone/>
            </a:pPr>
            <a:r>
              <a:rPr kumimoji="1" lang="ja-JP" altLang="en-US" dirty="0"/>
              <a:t>世界に誇れる日本の伝統音楽を英語で学ぶ。</a:t>
            </a:r>
            <a:endParaRPr kumimoji="1" lang="en-US" altLang="ja-JP" dirty="0"/>
          </a:p>
          <a:p>
            <a:pPr marL="0" indent="0">
              <a:buNone/>
            </a:pPr>
            <a:endParaRPr lang="en-US" altLang="ja-JP" dirty="0"/>
          </a:p>
          <a:p>
            <a:pPr marL="0" indent="0">
              <a:buNone/>
            </a:pPr>
            <a:r>
              <a:rPr lang="en-US" altLang="ja-JP" b="1" u="sng" dirty="0"/>
              <a:t>Health Science</a:t>
            </a:r>
            <a:r>
              <a:rPr lang="ja-JP" altLang="en-US" b="1" u="sng" dirty="0"/>
              <a:t>（中級）</a:t>
            </a:r>
            <a:endParaRPr lang="en-US" altLang="ja-JP" b="1" u="sng" dirty="0"/>
          </a:p>
          <a:p>
            <a:pPr marL="0" indent="0">
              <a:buNone/>
            </a:pPr>
            <a:r>
              <a:rPr lang="ja-JP" altLang="en-US" dirty="0"/>
              <a:t>身体活動を通じて心理的健康を促進するために、押さえておきたいポイントを学ぶ。</a:t>
            </a:r>
            <a:endParaRPr lang="en-US" altLang="ja-JP" dirty="0"/>
          </a:p>
          <a:p>
            <a:pPr marL="0" indent="0">
              <a:buNone/>
            </a:pPr>
            <a:endParaRPr lang="en-US" altLang="ja-JP" dirty="0"/>
          </a:p>
          <a:p>
            <a:pPr marL="0" indent="0">
              <a:buNone/>
            </a:pPr>
            <a:r>
              <a:rPr lang="en-US" altLang="ja-JP" b="1" u="sng" dirty="0"/>
              <a:t>Japanese Culture 2</a:t>
            </a:r>
            <a:r>
              <a:rPr lang="ja-JP" altLang="en-US" b="1" u="sng" dirty="0"/>
              <a:t>（上級）</a:t>
            </a:r>
            <a:endParaRPr lang="en-US" altLang="ja-JP" b="1" u="sng" dirty="0"/>
          </a:p>
          <a:p>
            <a:pPr marL="0" indent="0">
              <a:buNone/>
            </a:pPr>
            <a:r>
              <a:rPr kumimoji="1" lang="ja-JP" altLang="en-US" dirty="0"/>
              <a:t>サブカルチャーの形成とそれらがビジネスとして発展してきた背景について考察する。</a:t>
            </a:r>
            <a:endParaRPr kumimoji="1" lang="en-US" altLang="ja-JP" dirty="0"/>
          </a:p>
        </p:txBody>
      </p:sp>
      <p:sp>
        <p:nvSpPr>
          <p:cNvPr id="5" name="テキスト ボックス 4">
            <a:extLst>
              <a:ext uri="{FF2B5EF4-FFF2-40B4-BE49-F238E27FC236}">
                <a16:creationId xmlns:a16="http://schemas.microsoft.com/office/drawing/2014/main" id="{3DC43CEE-C59D-4930-B9C4-3ABD92B60A10}"/>
              </a:ext>
            </a:extLst>
          </p:cNvPr>
          <p:cNvSpPr txBox="1"/>
          <p:nvPr/>
        </p:nvSpPr>
        <p:spPr>
          <a:xfrm>
            <a:off x="7549117" y="6014116"/>
            <a:ext cx="4136066" cy="369332"/>
          </a:xfrm>
          <a:prstGeom prst="rect">
            <a:avLst/>
          </a:prstGeom>
          <a:noFill/>
        </p:spPr>
        <p:txBody>
          <a:bodyPr wrap="square" rtlCol="0">
            <a:spAutoFit/>
          </a:bodyPr>
          <a:lstStyle/>
          <a:p>
            <a:r>
              <a:rPr lang="ja-JP" altLang="en-US" dirty="0">
                <a:effectLst>
                  <a:outerShdw blurRad="38100" dist="38100" dir="2700000" algn="tl">
                    <a:srgbClr val="000000">
                      <a:alpha val="43137"/>
                    </a:srgbClr>
                  </a:outerShdw>
                </a:effectLst>
              </a:rPr>
              <a:t>詳細は「シラバス」をご覧ください。</a:t>
            </a:r>
            <a:endParaRPr kumimoji="1" lang="ja-JP"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16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06363A-0B6A-4FAE-A054-F2ACAD82FB9F}"/>
              </a:ext>
            </a:extLst>
          </p:cNvPr>
          <p:cNvSpPr>
            <a:spLocks noGrp="1"/>
          </p:cNvSpPr>
          <p:nvPr>
            <p:ph type="title"/>
          </p:nvPr>
        </p:nvSpPr>
        <p:spPr/>
        <p:txBody>
          <a:bodyPr/>
          <a:lstStyle/>
          <a:p>
            <a:r>
              <a:rPr kumimoji="1" lang="ja-JP" altLang="en-US" dirty="0"/>
              <a:t>実践科目の紹介</a:t>
            </a:r>
          </a:p>
        </p:txBody>
      </p:sp>
      <p:sp>
        <p:nvSpPr>
          <p:cNvPr id="3" name="スライド番号プレースホルダー 2">
            <a:extLst>
              <a:ext uri="{FF2B5EF4-FFF2-40B4-BE49-F238E27FC236}">
                <a16:creationId xmlns:a16="http://schemas.microsoft.com/office/drawing/2014/main" id="{0500A419-B3DC-4543-9DD7-20D5DB5A35FF}"/>
              </a:ext>
            </a:extLst>
          </p:cNvPr>
          <p:cNvSpPr>
            <a:spLocks noGrp="1"/>
          </p:cNvSpPr>
          <p:nvPr>
            <p:ph type="sldNum" sz="quarter" idx="16"/>
          </p:nvPr>
        </p:nvSpPr>
        <p:spPr/>
        <p:txBody>
          <a:bodyPr/>
          <a:lstStyle/>
          <a:p>
            <a:fld id="{53B27FF1-BF36-4FBF-ADF4-64592E81A2AE}" type="slidenum">
              <a:rPr kumimoji="1" lang="ja-JP" altLang="en-US" smtClean="0"/>
              <a:t>17</a:t>
            </a:fld>
            <a:endParaRPr kumimoji="1" lang="ja-JP" altLang="en-US"/>
          </a:p>
        </p:txBody>
      </p:sp>
      <p:sp>
        <p:nvSpPr>
          <p:cNvPr id="4" name="テキスト プレースホルダー 3">
            <a:extLst>
              <a:ext uri="{FF2B5EF4-FFF2-40B4-BE49-F238E27FC236}">
                <a16:creationId xmlns:a16="http://schemas.microsoft.com/office/drawing/2014/main" id="{3DC312B1-1091-41EB-B437-49A3A7BCAC69}"/>
              </a:ext>
            </a:extLst>
          </p:cNvPr>
          <p:cNvSpPr>
            <a:spLocks noGrp="1"/>
          </p:cNvSpPr>
          <p:nvPr>
            <p:ph type="body" sz="quarter" idx="17"/>
          </p:nvPr>
        </p:nvSpPr>
        <p:spPr>
          <a:xfrm>
            <a:off x="428625" y="1237204"/>
            <a:ext cx="11341735" cy="5534026"/>
          </a:xfrm>
        </p:spPr>
        <p:txBody>
          <a:bodyPr>
            <a:normAutofit/>
          </a:bodyPr>
          <a:lstStyle/>
          <a:p>
            <a:pPr marL="0" indent="0">
              <a:buNone/>
            </a:pPr>
            <a:r>
              <a:rPr kumimoji="1" lang="ja-JP" altLang="en-US" b="1" dirty="0"/>
              <a:t>・グローバル教育センターが提供している科目</a:t>
            </a:r>
            <a:endParaRPr kumimoji="1" lang="en-US" altLang="ja-JP" b="1" dirty="0"/>
          </a:p>
          <a:p>
            <a:pPr marL="0" indent="0">
              <a:buNone/>
            </a:pPr>
            <a:r>
              <a:rPr lang="ja-JP" altLang="en-US" dirty="0"/>
              <a:t>　</a:t>
            </a:r>
            <a:r>
              <a:rPr lang="ja-JP" altLang="en-US" b="1" u="sng" dirty="0">
                <a:highlight>
                  <a:srgbClr val="FFFF00"/>
                </a:highlight>
              </a:rPr>
              <a:t>①国際協力</a:t>
            </a:r>
            <a:endParaRPr lang="en-US" altLang="ja-JP" b="1" u="sng" dirty="0">
              <a:highlight>
                <a:srgbClr val="FFFF00"/>
              </a:highlight>
            </a:endParaRPr>
          </a:p>
          <a:p>
            <a:pPr marL="0" indent="0">
              <a:buNone/>
            </a:pPr>
            <a:r>
              <a:rPr kumimoji="1" lang="ja-JP" altLang="en-US" dirty="0"/>
              <a:t>　　「こどもの権利から考える国際協力」</a:t>
            </a:r>
            <a:endParaRPr kumimoji="1" lang="en-US" altLang="ja-JP" dirty="0"/>
          </a:p>
          <a:p>
            <a:pPr marL="0" indent="0">
              <a:buNone/>
            </a:pPr>
            <a:r>
              <a:rPr kumimoji="1" lang="ja-JP" altLang="en-US" dirty="0"/>
              <a:t>　　「国連ユースボランティア」「陸前高田プロジェクト」</a:t>
            </a:r>
            <a:endParaRPr kumimoji="1" lang="en-US" altLang="ja-JP" dirty="0"/>
          </a:p>
          <a:p>
            <a:pPr marL="0" indent="0">
              <a:lnSpc>
                <a:spcPct val="150000"/>
              </a:lnSpc>
              <a:buNone/>
            </a:pPr>
            <a:r>
              <a:rPr lang="ja-JP" altLang="en-US" dirty="0"/>
              <a:t>　</a:t>
            </a:r>
            <a:r>
              <a:rPr lang="ja-JP" altLang="en-US" b="1" u="sng" dirty="0">
                <a:highlight>
                  <a:srgbClr val="FFFF00"/>
                </a:highlight>
              </a:rPr>
              <a:t>②立教</a:t>
            </a:r>
            <a:r>
              <a:rPr lang="en-US" altLang="ja-JP" b="1" u="sng" dirty="0">
                <a:highlight>
                  <a:srgbClr val="FFFF00"/>
                </a:highlight>
              </a:rPr>
              <a:t>GLP</a:t>
            </a:r>
          </a:p>
          <a:p>
            <a:pPr marL="0" indent="0">
              <a:buNone/>
            </a:pPr>
            <a:r>
              <a:rPr kumimoji="1" lang="ja-JP" altLang="en-US" dirty="0"/>
              <a:t>　　「</a:t>
            </a:r>
            <a:r>
              <a:rPr kumimoji="1" lang="en-US" altLang="ja-JP" dirty="0"/>
              <a:t>GL10</a:t>
            </a:r>
            <a:r>
              <a:rPr lang="en-US" altLang="ja-JP" dirty="0"/>
              <a:t>1/111</a:t>
            </a:r>
            <a:r>
              <a:rPr lang="ja-JP" altLang="en-US" dirty="0"/>
              <a:t>」「</a:t>
            </a:r>
            <a:r>
              <a:rPr lang="en-US" altLang="ja-JP" dirty="0"/>
              <a:t>GL102</a:t>
            </a:r>
            <a:r>
              <a:rPr lang="ja-JP" altLang="en-US" dirty="0"/>
              <a:t>」「</a:t>
            </a:r>
            <a:r>
              <a:rPr lang="en-US" altLang="ja-JP" dirty="0"/>
              <a:t>GL103</a:t>
            </a:r>
            <a:r>
              <a:rPr lang="ja-JP" altLang="en-US" dirty="0"/>
              <a:t>」「</a:t>
            </a:r>
            <a:r>
              <a:rPr lang="en-US" altLang="ja-JP" dirty="0"/>
              <a:t>GL104</a:t>
            </a:r>
            <a:r>
              <a:rPr lang="ja-JP" altLang="en-US" dirty="0"/>
              <a:t>」「</a:t>
            </a:r>
            <a:r>
              <a:rPr lang="en-US" altLang="ja-JP" dirty="0"/>
              <a:t>GL201//202</a:t>
            </a:r>
            <a:r>
              <a:rPr lang="ja-JP" altLang="en-US" dirty="0"/>
              <a:t>」</a:t>
            </a:r>
            <a:endParaRPr lang="en-US" altLang="ja-JP" dirty="0"/>
          </a:p>
          <a:p>
            <a:pPr marL="0" indent="0">
              <a:lnSpc>
                <a:spcPct val="150000"/>
              </a:lnSpc>
              <a:buNone/>
            </a:pPr>
            <a:r>
              <a:rPr lang="ja-JP" altLang="en-US" dirty="0"/>
              <a:t>　</a:t>
            </a:r>
            <a:r>
              <a:rPr lang="ja-JP" altLang="en-US" b="1" dirty="0">
                <a:highlight>
                  <a:srgbClr val="FFFF00"/>
                </a:highlight>
              </a:rPr>
              <a:t>③就業体験</a:t>
            </a:r>
            <a:endParaRPr lang="en-US" altLang="ja-JP" b="1" dirty="0">
              <a:highlight>
                <a:srgbClr val="FFFF00"/>
              </a:highlight>
            </a:endParaRPr>
          </a:p>
          <a:p>
            <a:pPr marL="0" indent="0">
              <a:buNone/>
            </a:pPr>
            <a:r>
              <a:rPr lang="ja-JP" altLang="en-US" dirty="0"/>
              <a:t>　　「海外ワークエクスペリエンス</a:t>
            </a:r>
            <a:r>
              <a:rPr lang="en-US" altLang="ja-JP" dirty="0"/>
              <a:t>1/2</a:t>
            </a:r>
            <a:r>
              <a:rPr lang="ja-JP" altLang="en-US" dirty="0"/>
              <a:t>」「グローバルワークエクス</a:t>
            </a:r>
            <a:endParaRPr lang="en-US" altLang="ja-JP" dirty="0"/>
          </a:p>
          <a:p>
            <a:pPr marL="0" indent="0">
              <a:buNone/>
            </a:pPr>
            <a:r>
              <a:rPr lang="ja-JP" altLang="en-US" dirty="0"/>
              <a:t>　　　ペリエンス（オンライン）</a:t>
            </a:r>
            <a:endParaRPr lang="en-US" altLang="ja-JP" dirty="0"/>
          </a:p>
        </p:txBody>
      </p:sp>
    </p:spTree>
    <p:extLst>
      <p:ext uri="{BB962C8B-B14F-4D97-AF65-F5344CB8AC3E}">
        <p14:creationId xmlns:p14="http://schemas.microsoft.com/office/powerpoint/2010/main" val="121457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パンフレットの紹介</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18</a:t>
            </a:fld>
            <a:endParaRPr kumimoji="1" lang="ja-JP" altLang="en-US"/>
          </a:p>
        </p:txBody>
      </p:sp>
      <p:grpSp>
        <p:nvGrpSpPr>
          <p:cNvPr id="25" name="グループ化 24">
            <a:extLst>
              <a:ext uri="{FF2B5EF4-FFF2-40B4-BE49-F238E27FC236}">
                <a16:creationId xmlns:a16="http://schemas.microsoft.com/office/drawing/2014/main" id="{A26FA3CC-C25B-48C5-BF53-F4F3934C6E12}"/>
              </a:ext>
            </a:extLst>
          </p:cNvPr>
          <p:cNvGrpSpPr/>
          <p:nvPr/>
        </p:nvGrpSpPr>
        <p:grpSpPr>
          <a:xfrm>
            <a:off x="1399108" y="1273910"/>
            <a:ext cx="9393783" cy="4610804"/>
            <a:chOff x="391065" y="1575210"/>
            <a:chExt cx="9393783" cy="4610804"/>
          </a:xfrm>
        </p:grpSpPr>
        <p:pic>
          <p:nvPicPr>
            <p:cNvPr id="19" name="図 18">
              <a:extLst>
                <a:ext uri="{FF2B5EF4-FFF2-40B4-BE49-F238E27FC236}">
                  <a16:creationId xmlns:a16="http://schemas.microsoft.com/office/drawing/2014/main" id="{1721032F-3D2C-4156-A883-46435A36ACA3}"/>
                </a:ext>
              </a:extLst>
            </p:cNvPr>
            <p:cNvPicPr>
              <a:picLocks noChangeAspect="1"/>
            </p:cNvPicPr>
            <p:nvPr/>
          </p:nvPicPr>
          <p:blipFill>
            <a:blip r:embed="rId3"/>
            <a:stretch>
              <a:fillRect/>
            </a:stretch>
          </p:blipFill>
          <p:spPr>
            <a:xfrm rot="20815231">
              <a:off x="391065" y="1769384"/>
              <a:ext cx="2924583" cy="4105848"/>
            </a:xfrm>
            <a:prstGeom prst="rect">
              <a:avLst/>
            </a:prstGeom>
          </p:spPr>
        </p:pic>
        <p:pic>
          <p:nvPicPr>
            <p:cNvPr id="20" name="図 19">
              <a:extLst>
                <a:ext uri="{FF2B5EF4-FFF2-40B4-BE49-F238E27FC236}">
                  <a16:creationId xmlns:a16="http://schemas.microsoft.com/office/drawing/2014/main" id="{BDE525E4-0997-488B-BEEE-BA698667E32E}"/>
                </a:ext>
              </a:extLst>
            </p:cNvPr>
            <p:cNvPicPr>
              <a:picLocks noChangeAspect="1"/>
            </p:cNvPicPr>
            <p:nvPr/>
          </p:nvPicPr>
          <p:blipFill>
            <a:blip r:embed="rId4"/>
            <a:stretch>
              <a:fillRect/>
            </a:stretch>
          </p:blipFill>
          <p:spPr>
            <a:xfrm rot="20784181">
              <a:off x="1086355" y="1575210"/>
              <a:ext cx="5811061" cy="4172532"/>
            </a:xfrm>
            <a:prstGeom prst="rect">
              <a:avLst/>
            </a:prstGeom>
          </p:spPr>
        </p:pic>
        <p:pic>
          <p:nvPicPr>
            <p:cNvPr id="21" name="図 20">
              <a:extLst>
                <a:ext uri="{FF2B5EF4-FFF2-40B4-BE49-F238E27FC236}">
                  <a16:creationId xmlns:a16="http://schemas.microsoft.com/office/drawing/2014/main" id="{152A03A4-C265-470B-AA4B-2AFCE9AF0F0F}"/>
                </a:ext>
              </a:extLst>
            </p:cNvPr>
            <p:cNvPicPr>
              <a:picLocks noChangeAspect="1"/>
            </p:cNvPicPr>
            <p:nvPr/>
          </p:nvPicPr>
          <p:blipFill>
            <a:blip r:embed="rId5"/>
            <a:stretch>
              <a:fillRect/>
            </a:stretch>
          </p:blipFill>
          <p:spPr>
            <a:xfrm rot="20771265">
              <a:off x="2268862" y="1726516"/>
              <a:ext cx="5868219" cy="4191585"/>
            </a:xfrm>
            <a:prstGeom prst="rect">
              <a:avLst/>
            </a:prstGeom>
          </p:spPr>
        </p:pic>
        <p:pic>
          <p:nvPicPr>
            <p:cNvPr id="22" name="図 21">
              <a:extLst>
                <a:ext uri="{FF2B5EF4-FFF2-40B4-BE49-F238E27FC236}">
                  <a16:creationId xmlns:a16="http://schemas.microsoft.com/office/drawing/2014/main" id="{AD963D89-8369-4B8D-9B8A-45F3C7F55507}"/>
                </a:ext>
              </a:extLst>
            </p:cNvPr>
            <p:cNvPicPr>
              <a:picLocks noChangeAspect="1"/>
            </p:cNvPicPr>
            <p:nvPr/>
          </p:nvPicPr>
          <p:blipFill>
            <a:blip r:embed="rId6"/>
            <a:stretch>
              <a:fillRect/>
            </a:stretch>
          </p:blipFill>
          <p:spPr>
            <a:xfrm rot="20783840">
              <a:off x="3482456" y="2032204"/>
              <a:ext cx="5839640" cy="4153480"/>
            </a:xfrm>
            <a:prstGeom prst="rect">
              <a:avLst/>
            </a:prstGeom>
          </p:spPr>
        </p:pic>
        <p:pic>
          <p:nvPicPr>
            <p:cNvPr id="23" name="図 22">
              <a:extLst>
                <a:ext uri="{FF2B5EF4-FFF2-40B4-BE49-F238E27FC236}">
                  <a16:creationId xmlns:a16="http://schemas.microsoft.com/office/drawing/2014/main" id="{AA559209-D7A2-45C3-987A-8057F2EA9558}"/>
                </a:ext>
              </a:extLst>
            </p:cNvPr>
            <p:cNvPicPr>
              <a:picLocks noChangeAspect="1"/>
            </p:cNvPicPr>
            <p:nvPr/>
          </p:nvPicPr>
          <p:blipFill>
            <a:blip r:embed="rId7"/>
            <a:stretch>
              <a:fillRect/>
            </a:stretch>
          </p:blipFill>
          <p:spPr>
            <a:xfrm rot="20802264">
              <a:off x="6869791" y="2003955"/>
              <a:ext cx="2915057" cy="4182059"/>
            </a:xfrm>
            <a:prstGeom prst="rect">
              <a:avLst/>
            </a:prstGeom>
          </p:spPr>
        </p:pic>
      </p:grpSp>
      <p:sp>
        <p:nvSpPr>
          <p:cNvPr id="11" name="テキスト ボックス 10">
            <a:extLst>
              <a:ext uri="{FF2B5EF4-FFF2-40B4-BE49-F238E27FC236}">
                <a16:creationId xmlns:a16="http://schemas.microsoft.com/office/drawing/2014/main" id="{69C076F5-3250-4504-8C85-E330A11B5B6A}"/>
              </a:ext>
            </a:extLst>
          </p:cNvPr>
          <p:cNvSpPr txBox="1"/>
          <p:nvPr/>
        </p:nvSpPr>
        <p:spPr>
          <a:xfrm>
            <a:off x="1685367" y="6424768"/>
            <a:ext cx="10374549" cy="369332"/>
          </a:xfrm>
          <a:prstGeom prst="rect">
            <a:avLst/>
          </a:prstGeom>
          <a:noFill/>
        </p:spPr>
        <p:txBody>
          <a:bodyPr wrap="square">
            <a:spAutoFit/>
          </a:bodyPr>
          <a:lstStyle/>
          <a:p>
            <a:r>
              <a:rPr lang="en-US" altLang="ja-JP" dirty="0">
                <a:hlinkClick r:id="rId8"/>
              </a:rPr>
              <a:t>https://spirit.rikkyo.ac.jp/academic_affairs/bulletin_board/post_list/250331_zenkarisogo_eng_leaf.pdf</a:t>
            </a:r>
            <a:r>
              <a:rPr lang="ja-JP" altLang="en-US" dirty="0"/>
              <a:t>　</a:t>
            </a:r>
            <a:endParaRPr lang="en-US" altLang="ja-JP" dirty="0"/>
          </a:p>
        </p:txBody>
      </p:sp>
    </p:spTree>
    <p:extLst>
      <p:ext uri="{BB962C8B-B14F-4D97-AF65-F5344CB8AC3E}">
        <p14:creationId xmlns:p14="http://schemas.microsoft.com/office/powerpoint/2010/main" val="150138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4663AFD-89FF-4836-800E-DD36829FB161}"/>
              </a:ext>
            </a:extLst>
          </p:cNvPr>
          <p:cNvSpPr>
            <a:spLocks noGrp="1"/>
          </p:cNvSpPr>
          <p:nvPr>
            <p:ph type="body" idx="4294967295"/>
          </p:nvPr>
        </p:nvSpPr>
        <p:spPr>
          <a:xfrm>
            <a:off x="756285" y="1195447"/>
            <a:ext cx="10679430" cy="5128275"/>
          </a:xfrm>
        </p:spPr>
        <p:txBody>
          <a:bodyPr>
            <a:normAutofit/>
          </a:bodyPr>
          <a:lstStyle/>
          <a:p>
            <a:pPr marL="0" indent="0">
              <a:buNone/>
            </a:pPr>
            <a:r>
              <a:rPr lang="en-US" altLang="ja-JP" sz="4000" b="1" dirty="0">
                <a:solidFill>
                  <a:srgbClr val="4D217C"/>
                </a:solidFill>
              </a:rPr>
              <a:t>01 |</a:t>
            </a:r>
            <a:r>
              <a:rPr lang="ja-JP" altLang="en-US" sz="4000" b="1" dirty="0">
                <a:solidFill>
                  <a:srgbClr val="4D217C"/>
                </a:solidFill>
              </a:rPr>
              <a:t>　グローバル教養副専攻とは　</a:t>
            </a:r>
            <a:r>
              <a:rPr lang="en-US" altLang="ja-JP" sz="4000" b="1" dirty="0">
                <a:solidFill>
                  <a:srgbClr val="4D217C"/>
                </a:solidFill>
              </a:rPr>
              <a:t> </a:t>
            </a:r>
          </a:p>
          <a:p>
            <a:pPr marL="0" indent="0">
              <a:buNone/>
            </a:pPr>
            <a:endParaRPr lang="en-US" altLang="ja-JP" sz="4000" b="1" dirty="0">
              <a:solidFill>
                <a:srgbClr val="4D217C"/>
              </a:solidFill>
            </a:endParaRPr>
          </a:p>
          <a:p>
            <a:pPr marL="0" indent="0">
              <a:buNone/>
            </a:pPr>
            <a:r>
              <a:rPr lang="en-US" altLang="ja-JP" sz="4000" b="1" dirty="0">
                <a:solidFill>
                  <a:srgbClr val="4D217C"/>
                </a:solidFill>
              </a:rPr>
              <a:t>02 |</a:t>
            </a:r>
            <a:r>
              <a:rPr lang="ja-JP" altLang="en-US" sz="4000" b="1" dirty="0">
                <a:solidFill>
                  <a:srgbClr val="4D217C"/>
                </a:solidFill>
              </a:rPr>
              <a:t>　全学共通科目</a:t>
            </a:r>
            <a:r>
              <a:rPr lang="en-US" altLang="ja-JP" sz="4000" b="1" dirty="0">
                <a:solidFill>
                  <a:srgbClr val="4D217C"/>
                </a:solidFill>
              </a:rPr>
              <a:t>×</a:t>
            </a:r>
            <a:r>
              <a:rPr lang="ja-JP" altLang="en-US" sz="4000" b="1" dirty="0">
                <a:solidFill>
                  <a:srgbClr val="4D217C"/>
                </a:solidFill>
              </a:rPr>
              <a:t>グローバル教養副専攻</a:t>
            </a:r>
            <a:endParaRPr lang="en-US" altLang="ja-JP" sz="4000" b="1" dirty="0">
              <a:solidFill>
                <a:srgbClr val="4D217C"/>
              </a:solidFill>
            </a:endParaRPr>
          </a:p>
          <a:p>
            <a:pPr marL="0" indent="0">
              <a:buNone/>
            </a:pPr>
            <a:endParaRPr lang="en-US" altLang="ja-JP" sz="4000" b="1" dirty="0">
              <a:solidFill>
                <a:srgbClr val="4D217C"/>
              </a:solidFill>
            </a:endParaRPr>
          </a:p>
          <a:p>
            <a:pPr marL="0" indent="0">
              <a:buNone/>
            </a:pPr>
            <a:r>
              <a:rPr lang="en-US" altLang="ja-JP" sz="4000" b="1" dirty="0">
                <a:solidFill>
                  <a:srgbClr val="4D217C"/>
                </a:solidFill>
              </a:rPr>
              <a:t>03 |</a:t>
            </a:r>
            <a:r>
              <a:rPr lang="ja-JP" altLang="en-US" sz="4000" b="1" dirty="0">
                <a:solidFill>
                  <a:srgbClr val="4D217C"/>
                </a:solidFill>
              </a:rPr>
              <a:t>　システムの使い方</a:t>
            </a:r>
            <a:endParaRPr lang="en-US" altLang="ja-JP" sz="4000" b="1" dirty="0">
              <a:solidFill>
                <a:srgbClr val="4D217C"/>
              </a:solidFill>
            </a:endParaRPr>
          </a:p>
          <a:p>
            <a:pPr marL="0" indent="0">
              <a:buNone/>
            </a:pPr>
            <a:endParaRPr lang="en-US" altLang="ja-JP" sz="4000" b="1" dirty="0">
              <a:solidFill>
                <a:srgbClr val="4D217C"/>
              </a:solidFill>
            </a:endParaRPr>
          </a:p>
          <a:p>
            <a:pPr marL="0" indent="0">
              <a:buNone/>
            </a:pPr>
            <a:r>
              <a:rPr lang="en-US" altLang="ja-JP" sz="4000" b="1" dirty="0">
                <a:solidFill>
                  <a:srgbClr val="4D217C"/>
                </a:solidFill>
              </a:rPr>
              <a:t>04 |</a:t>
            </a:r>
            <a:r>
              <a:rPr lang="ja-JP" altLang="en-US" sz="4000" b="1" dirty="0">
                <a:solidFill>
                  <a:srgbClr val="4D217C"/>
                </a:solidFill>
              </a:rPr>
              <a:t>　質疑応答</a:t>
            </a:r>
            <a:endParaRPr lang="en-US" altLang="ja-JP" sz="4000" b="1" dirty="0">
              <a:solidFill>
                <a:srgbClr val="4D217C"/>
              </a:solidFill>
            </a:endParaRPr>
          </a:p>
        </p:txBody>
      </p:sp>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目次</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1</a:t>
            </a:fld>
            <a:endParaRPr kumimoji="1" lang="ja-JP" altLang="en-US"/>
          </a:p>
        </p:txBody>
      </p:sp>
    </p:spTree>
    <p:extLst>
      <p:ext uri="{BB962C8B-B14F-4D97-AF65-F5344CB8AC3E}">
        <p14:creationId xmlns:p14="http://schemas.microsoft.com/office/powerpoint/2010/main" val="322051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9B02B-7DA3-4D91-A652-E3670F3C99F0}"/>
              </a:ext>
            </a:extLst>
          </p:cNvPr>
          <p:cNvSpPr>
            <a:spLocks noGrp="1"/>
          </p:cNvSpPr>
          <p:nvPr>
            <p:ph type="title"/>
          </p:nvPr>
        </p:nvSpPr>
        <p:spPr/>
        <p:txBody>
          <a:bodyPr/>
          <a:lstStyle/>
          <a:p>
            <a:r>
              <a:rPr kumimoji="1" lang="ja-JP" altLang="en-US" dirty="0"/>
              <a:t>多彩な学び（海外文化について学べる科目）</a:t>
            </a:r>
          </a:p>
        </p:txBody>
      </p:sp>
      <p:sp>
        <p:nvSpPr>
          <p:cNvPr id="3" name="スライド番号プレースホルダー 2">
            <a:extLst>
              <a:ext uri="{FF2B5EF4-FFF2-40B4-BE49-F238E27FC236}">
                <a16:creationId xmlns:a16="http://schemas.microsoft.com/office/drawing/2014/main" id="{C614BFFC-DD06-486A-B303-8F3117F6B39E}"/>
              </a:ext>
            </a:extLst>
          </p:cNvPr>
          <p:cNvSpPr>
            <a:spLocks noGrp="1"/>
          </p:cNvSpPr>
          <p:nvPr>
            <p:ph type="sldNum" sz="quarter" idx="16"/>
          </p:nvPr>
        </p:nvSpPr>
        <p:spPr/>
        <p:txBody>
          <a:bodyPr/>
          <a:lstStyle/>
          <a:p>
            <a:fld id="{53B27FF1-BF36-4FBF-ADF4-64592E81A2AE}" type="slidenum">
              <a:rPr kumimoji="1" lang="ja-JP" altLang="en-US" smtClean="0"/>
              <a:t>19</a:t>
            </a:fld>
            <a:endParaRPr kumimoji="1" lang="ja-JP" altLang="en-US"/>
          </a:p>
        </p:txBody>
      </p:sp>
      <p:sp>
        <p:nvSpPr>
          <p:cNvPr id="4" name="テキスト プレースホルダー 3">
            <a:extLst>
              <a:ext uri="{FF2B5EF4-FFF2-40B4-BE49-F238E27FC236}">
                <a16:creationId xmlns:a16="http://schemas.microsoft.com/office/drawing/2014/main" id="{7432CE26-EC43-4AE8-B439-5003E2CD1C65}"/>
              </a:ext>
            </a:extLst>
          </p:cNvPr>
          <p:cNvSpPr>
            <a:spLocks noGrp="1"/>
          </p:cNvSpPr>
          <p:nvPr>
            <p:ph type="body" sz="quarter" idx="17"/>
          </p:nvPr>
        </p:nvSpPr>
        <p:spPr>
          <a:xfrm>
            <a:off x="277660" y="1272190"/>
            <a:ext cx="11636679" cy="5127770"/>
          </a:xfrm>
        </p:spPr>
        <p:txBody>
          <a:bodyPr>
            <a:normAutofit/>
          </a:bodyPr>
          <a:lstStyle/>
          <a:p>
            <a:pPr marL="0" indent="0">
              <a:buNone/>
            </a:pPr>
            <a:r>
              <a:rPr kumimoji="1" lang="ja-JP" altLang="en-US" dirty="0"/>
              <a:t>全学共通科目総合系科目では、</a:t>
            </a:r>
            <a:endParaRPr kumimoji="1" lang="en-US" altLang="ja-JP" dirty="0"/>
          </a:p>
          <a:p>
            <a:pPr marL="0" indent="0">
              <a:lnSpc>
                <a:spcPct val="150000"/>
              </a:lnSpc>
              <a:buNone/>
            </a:pPr>
            <a:r>
              <a:rPr kumimoji="1" lang="ja-JP" altLang="en-US" b="1" dirty="0"/>
              <a:t>・</a:t>
            </a:r>
            <a:r>
              <a:rPr kumimoji="1" lang="ja-JP" altLang="en-US" b="1" dirty="0">
                <a:solidFill>
                  <a:srgbClr val="FFC000"/>
                </a:solidFill>
              </a:rPr>
              <a:t>ドイツ語圏</a:t>
            </a:r>
            <a:r>
              <a:rPr kumimoji="1" lang="ja-JP" altLang="en-US" b="1" dirty="0"/>
              <a:t>の文化／社会／文学</a:t>
            </a:r>
            <a:endParaRPr kumimoji="1" lang="en-US" altLang="ja-JP" b="1" dirty="0"/>
          </a:p>
          <a:p>
            <a:pPr marL="0" indent="0">
              <a:buNone/>
            </a:pPr>
            <a:r>
              <a:rPr kumimoji="1" lang="ja-JP" altLang="en-US" b="1" dirty="0"/>
              <a:t>・</a:t>
            </a:r>
            <a:r>
              <a:rPr kumimoji="1" lang="ja-JP" altLang="en-US" b="1" dirty="0">
                <a:solidFill>
                  <a:srgbClr val="92D050"/>
                </a:solidFill>
              </a:rPr>
              <a:t>フランス語圏</a:t>
            </a:r>
            <a:r>
              <a:rPr kumimoji="1" lang="ja-JP" altLang="en-US" b="1" dirty="0"/>
              <a:t>の文化／社会／文学</a:t>
            </a:r>
          </a:p>
          <a:p>
            <a:pPr marL="0" indent="0">
              <a:buNone/>
            </a:pPr>
            <a:r>
              <a:rPr kumimoji="1" lang="ja-JP" altLang="en-US" b="1" dirty="0"/>
              <a:t>・</a:t>
            </a:r>
            <a:r>
              <a:rPr kumimoji="1" lang="ja-JP" altLang="en-US" b="1" dirty="0">
                <a:solidFill>
                  <a:srgbClr val="00B050"/>
                </a:solidFill>
              </a:rPr>
              <a:t>スペイン語圏</a:t>
            </a:r>
            <a:r>
              <a:rPr kumimoji="1" lang="ja-JP" altLang="en-US" b="1" dirty="0"/>
              <a:t>の文化／社会／文学</a:t>
            </a:r>
          </a:p>
          <a:p>
            <a:pPr marL="0" indent="0">
              <a:buNone/>
            </a:pPr>
            <a:r>
              <a:rPr kumimoji="1" lang="ja-JP" altLang="en-US" b="1" dirty="0"/>
              <a:t>・</a:t>
            </a:r>
            <a:r>
              <a:rPr kumimoji="1" lang="ja-JP" altLang="en-US" b="1" dirty="0">
                <a:solidFill>
                  <a:srgbClr val="00B0F0"/>
                </a:solidFill>
              </a:rPr>
              <a:t>中国語圏</a:t>
            </a:r>
            <a:r>
              <a:rPr kumimoji="1" lang="ja-JP" altLang="en-US" b="1" dirty="0"/>
              <a:t>の文化／社会／文学</a:t>
            </a:r>
          </a:p>
          <a:p>
            <a:pPr marL="0" indent="0">
              <a:buNone/>
            </a:pPr>
            <a:r>
              <a:rPr kumimoji="1" lang="ja-JP" altLang="en-US" b="1" dirty="0"/>
              <a:t>・</a:t>
            </a:r>
            <a:r>
              <a:rPr kumimoji="1" lang="ja-JP" altLang="en-US" b="1" dirty="0">
                <a:solidFill>
                  <a:srgbClr val="7030A0"/>
                </a:solidFill>
              </a:rPr>
              <a:t>朝鮮語圏</a:t>
            </a:r>
            <a:r>
              <a:rPr kumimoji="1" lang="ja-JP" altLang="en-US" b="1" dirty="0"/>
              <a:t>の社会／文学</a:t>
            </a:r>
            <a:endParaRPr lang="en-US" altLang="ja-JP" b="1" dirty="0"/>
          </a:p>
          <a:p>
            <a:pPr marL="0" indent="0">
              <a:buNone/>
            </a:pPr>
            <a:endParaRPr kumimoji="1" lang="ja-JP" altLang="en-US" dirty="0"/>
          </a:p>
          <a:p>
            <a:pPr marL="0" indent="0">
              <a:buNone/>
            </a:pPr>
            <a:r>
              <a:rPr kumimoji="1" lang="ja-JP" altLang="en-US" dirty="0"/>
              <a:t>その他にも、</a:t>
            </a:r>
            <a:r>
              <a:rPr kumimoji="1" lang="ja-JP" altLang="en-US" b="1" dirty="0">
                <a:solidFill>
                  <a:srgbClr val="0000FF"/>
                </a:solidFill>
              </a:rPr>
              <a:t>イタリア、アジア、アフリカ、ラテンアメリカ、ヨーロッパ、中東</a:t>
            </a:r>
            <a:r>
              <a:rPr kumimoji="1" lang="ja-JP" altLang="en-US" dirty="0"/>
              <a:t>など、世界各地を取り扱った科目が多数あります。</a:t>
            </a:r>
          </a:p>
        </p:txBody>
      </p:sp>
    </p:spTree>
    <p:extLst>
      <p:ext uri="{BB962C8B-B14F-4D97-AF65-F5344CB8AC3E}">
        <p14:creationId xmlns:p14="http://schemas.microsoft.com/office/powerpoint/2010/main" val="236752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AE59EF-E999-4EE7-8A96-E358D0DC1912}"/>
              </a:ext>
            </a:extLst>
          </p:cNvPr>
          <p:cNvSpPr>
            <a:spLocks noGrp="1"/>
          </p:cNvSpPr>
          <p:nvPr>
            <p:ph type="title"/>
          </p:nvPr>
        </p:nvSpPr>
        <p:spPr/>
        <p:txBody>
          <a:bodyPr/>
          <a:lstStyle/>
          <a:p>
            <a:r>
              <a:rPr kumimoji="1" lang="ja-JP" altLang="en-US" dirty="0"/>
              <a:t>英語自由科目について</a:t>
            </a:r>
          </a:p>
        </p:txBody>
      </p:sp>
      <p:sp>
        <p:nvSpPr>
          <p:cNvPr id="3" name="スライド番号プレースホルダー 2">
            <a:extLst>
              <a:ext uri="{FF2B5EF4-FFF2-40B4-BE49-F238E27FC236}">
                <a16:creationId xmlns:a16="http://schemas.microsoft.com/office/drawing/2014/main" id="{64FEAB2A-892A-422C-B3CD-0D5D31EB6068}"/>
              </a:ext>
            </a:extLst>
          </p:cNvPr>
          <p:cNvSpPr>
            <a:spLocks noGrp="1"/>
          </p:cNvSpPr>
          <p:nvPr>
            <p:ph type="sldNum" sz="quarter" idx="16"/>
          </p:nvPr>
        </p:nvSpPr>
        <p:spPr/>
        <p:txBody>
          <a:bodyPr/>
          <a:lstStyle/>
          <a:p>
            <a:fld id="{53B27FF1-BF36-4FBF-ADF4-64592E81A2AE}" type="slidenum">
              <a:rPr kumimoji="1" lang="ja-JP" altLang="en-US" smtClean="0"/>
              <a:t>20</a:t>
            </a:fld>
            <a:endParaRPr kumimoji="1" lang="ja-JP" altLang="en-US"/>
          </a:p>
        </p:txBody>
      </p:sp>
      <p:graphicFrame>
        <p:nvGraphicFramePr>
          <p:cNvPr id="5" name="図表 4">
            <a:extLst>
              <a:ext uri="{FF2B5EF4-FFF2-40B4-BE49-F238E27FC236}">
                <a16:creationId xmlns:a16="http://schemas.microsoft.com/office/drawing/2014/main" id="{F1756C50-991D-4E04-B1A2-26F048141935}"/>
              </a:ext>
            </a:extLst>
          </p:cNvPr>
          <p:cNvGraphicFramePr/>
          <p:nvPr>
            <p:extLst>
              <p:ext uri="{D42A27DB-BD31-4B8C-83A1-F6EECF244321}">
                <p14:modId xmlns:p14="http://schemas.microsoft.com/office/powerpoint/2010/main" val="3652096813"/>
              </p:ext>
            </p:extLst>
          </p:nvPr>
        </p:nvGraphicFramePr>
        <p:xfrm>
          <a:off x="-749786" y="1302851"/>
          <a:ext cx="6368237" cy="4623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吹き出し: 角を丸めた四角形 3">
            <a:extLst>
              <a:ext uri="{FF2B5EF4-FFF2-40B4-BE49-F238E27FC236}">
                <a16:creationId xmlns:a16="http://schemas.microsoft.com/office/drawing/2014/main" id="{5D44F744-F0C6-4727-A358-20CEF9998C59}"/>
              </a:ext>
            </a:extLst>
          </p:cNvPr>
          <p:cNvSpPr/>
          <p:nvPr/>
        </p:nvSpPr>
        <p:spPr>
          <a:xfrm>
            <a:off x="5065486" y="1828800"/>
            <a:ext cx="6894286" cy="3991429"/>
          </a:xfrm>
          <a:prstGeom prst="wedgeRoundRectCallout">
            <a:avLst>
              <a:gd name="adj1" fmla="val -66096"/>
              <a:gd name="adj2" fmla="val 46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kumimoji="1" lang="ja-JP" altLang="en-US" sz="2000" b="1" dirty="0"/>
              <a:t>・</a:t>
            </a:r>
            <a:r>
              <a:rPr kumimoji="1" lang="en-US" altLang="ja-JP" sz="2000" b="1" dirty="0"/>
              <a:t>Intercultural Studies</a:t>
            </a:r>
          </a:p>
          <a:p>
            <a:pPr>
              <a:lnSpc>
                <a:spcPct val="150000"/>
              </a:lnSpc>
            </a:pPr>
            <a:r>
              <a:rPr kumimoji="1" lang="ja-JP" altLang="en-US" sz="2000" b="1" dirty="0"/>
              <a:t>・</a:t>
            </a:r>
            <a:r>
              <a:rPr kumimoji="1" lang="en-US" altLang="ja-JP" sz="2000" b="1" dirty="0"/>
              <a:t>Study Abroad Preparation: TOEFL 1</a:t>
            </a:r>
            <a:r>
              <a:rPr kumimoji="1" lang="ja-JP" altLang="en-US" sz="2000" b="1" dirty="0">
                <a:solidFill>
                  <a:srgbClr val="0000FF"/>
                </a:solidFill>
              </a:rPr>
              <a:t>（</a:t>
            </a:r>
            <a:r>
              <a:rPr kumimoji="1" lang="en-US" altLang="ja-JP" sz="2000" b="1" dirty="0">
                <a:solidFill>
                  <a:srgbClr val="0000FF"/>
                </a:solidFill>
              </a:rPr>
              <a:t>Basic</a:t>
            </a:r>
            <a:r>
              <a:rPr kumimoji="1" lang="ja-JP" altLang="en-US" sz="2000" b="1" dirty="0">
                <a:solidFill>
                  <a:srgbClr val="0000FF"/>
                </a:solidFill>
              </a:rPr>
              <a:t>）</a:t>
            </a:r>
            <a:endParaRPr kumimoji="1" lang="en-US" altLang="ja-JP" sz="2000" b="1" dirty="0">
              <a:solidFill>
                <a:srgbClr val="0000FF"/>
              </a:solidFill>
            </a:endParaRPr>
          </a:p>
          <a:p>
            <a:pPr>
              <a:lnSpc>
                <a:spcPct val="150000"/>
              </a:lnSpc>
            </a:pPr>
            <a:r>
              <a:rPr kumimoji="1" lang="ja-JP" altLang="en-US" sz="2000" b="1" dirty="0"/>
              <a:t>・</a:t>
            </a:r>
            <a:r>
              <a:rPr kumimoji="1" lang="en-US" altLang="ja-JP" sz="2000" b="1" dirty="0"/>
              <a:t>Study Abroad Preparation: IELTS 1</a:t>
            </a:r>
            <a:r>
              <a:rPr kumimoji="1" lang="ja-JP" altLang="en-US" sz="2000" b="1" dirty="0">
                <a:solidFill>
                  <a:srgbClr val="0000FF"/>
                </a:solidFill>
              </a:rPr>
              <a:t>（</a:t>
            </a:r>
            <a:r>
              <a:rPr kumimoji="1" lang="en-US" altLang="ja-JP" sz="2000" b="1" dirty="0">
                <a:solidFill>
                  <a:srgbClr val="0000FF"/>
                </a:solidFill>
              </a:rPr>
              <a:t>Basic</a:t>
            </a:r>
            <a:r>
              <a:rPr kumimoji="1" lang="ja-JP" altLang="en-US" sz="2000" b="1" dirty="0">
                <a:solidFill>
                  <a:srgbClr val="0000FF"/>
                </a:solidFill>
              </a:rPr>
              <a:t>）</a:t>
            </a:r>
            <a:endParaRPr kumimoji="1" lang="en-US" altLang="ja-JP" sz="2000" b="1" dirty="0">
              <a:solidFill>
                <a:srgbClr val="0000FF"/>
              </a:solidFill>
            </a:endParaRPr>
          </a:p>
          <a:p>
            <a:pPr>
              <a:lnSpc>
                <a:spcPct val="150000"/>
              </a:lnSpc>
            </a:pPr>
            <a:r>
              <a:rPr kumimoji="1" lang="ja-JP" altLang="en-US" sz="2000" b="1" dirty="0"/>
              <a:t>・</a:t>
            </a:r>
            <a:r>
              <a:rPr kumimoji="1" lang="en-US" altLang="ja-JP" sz="2000" b="1" dirty="0"/>
              <a:t>Study Abroad Preparation: TOEFL 2 </a:t>
            </a:r>
            <a:r>
              <a:rPr kumimoji="1" lang="en-US" altLang="ja-JP" sz="2000" b="1" dirty="0">
                <a:solidFill>
                  <a:srgbClr val="92D050"/>
                </a:solidFill>
              </a:rPr>
              <a:t>(Intermediate) </a:t>
            </a:r>
          </a:p>
          <a:p>
            <a:pPr>
              <a:lnSpc>
                <a:spcPct val="150000"/>
              </a:lnSpc>
            </a:pPr>
            <a:r>
              <a:rPr kumimoji="1" lang="ja-JP" altLang="en-US" sz="2000" b="1" dirty="0"/>
              <a:t>・</a:t>
            </a:r>
            <a:r>
              <a:rPr kumimoji="1" lang="en-US" altLang="ja-JP" sz="2000" b="1" dirty="0"/>
              <a:t>Study Abroad Preparation: IELTS 2 </a:t>
            </a:r>
            <a:r>
              <a:rPr kumimoji="1" lang="en-US" altLang="ja-JP" sz="2000" b="1" dirty="0">
                <a:solidFill>
                  <a:srgbClr val="92D050"/>
                </a:solidFill>
              </a:rPr>
              <a:t>(Intermediate</a:t>
            </a:r>
            <a:r>
              <a:rPr lang="en-US" altLang="ja-JP" sz="2000" b="1" dirty="0">
                <a:solidFill>
                  <a:srgbClr val="92D050"/>
                </a:solidFill>
              </a:rPr>
              <a:t>)</a:t>
            </a:r>
            <a:endParaRPr kumimoji="1" lang="ja-JP" altLang="en-US" sz="2000" b="1" dirty="0">
              <a:solidFill>
                <a:srgbClr val="92D050"/>
              </a:solidFill>
            </a:endParaRPr>
          </a:p>
          <a:p>
            <a:pPr>
              <a:lnSpc>
                <a:spcPct val="150000"/>
              </a:lnSpc>
            </a:pPr>
            <a:r>
              <a:rPr kumimoji="1" lang="ja-JP" altLang="en-US" sz="2000" b="1" dirty="0"/>
              <a:t>・</a:t>
            </a:r>
            <a:r>
              <a:rPr kumimoji="1" lang="en-US" altLang="ja-JP" sz="2000" b="1" dirty="0"/>
              <a:t>Study Abroad Preparation: TOEFL 3 </a:t>
            </a:r>
            <a:r>
              <a:rPr kumimoji="1" lang="en-US" altLang="ja-JP" sz="2000" b="1" dirty="0">
                <a:solidFill>
                  <a:srgbClr val="FFC000"/>
                </a:solidFill>
              </a:rPr>
              <a:t>(Advanced) </a:t>
            </a:r>
          </a:p>
          <a:p>
            <a:pPr>
              <a:lnSpc>
                <a:spcPct val="150000"/>
              </a:lnSpc>
            </a:pPr>
            <a:r>
              <a:rPr kumimoji="1" lang="ja-JP" altLang="en-US" sz="2000" b="1" dirty="0"/>
              <a:t>・</a:t>
            </a:r>
            <a:r>
              <a:rPr kumimoji="1" lang="en-US" altLang="ja-JP" sz="2000" b="1" dirty="0"/>
              <a:t>Study Abroad Preparation: IELTS 3 </a:t>
            </a:r>
            <a:r>
              <a:rPr kumimoji="1" lang="en-US" altLang="ja-JP" sz="2000" b="1" dirty="0">
                <a:solidFill>
                  <a:srgbClr val="FFC000"/>
                </a:solidFill>
              </a:rPr>
              <a:t>(Advanced)</a:t>
            </a:r>
          </a:p>
        </p:txBody>
      </p:sp>
    </p:spTree>
    <p:extLst>
      <p:ext uri="{BB962C8B-B14F-4D97-AF65-F5344CB8AC3E}">
        <p14:creationId xmlns:p14="http://schemas.microsoft.com/office/powerpoint/2010/main" val="6232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D6C4E3-F18C-451B-A80D-62E89DE0E1E2}"/>
              </a:ext>
            </a:extLst>
          </p:cNvPr>
          <p:cNvSpPr>
            <a:spLocks noGrp="1"/>
          </p:cNvSpPr>
          <p:nvPr>
            <p:ph type="title"/>
          </p:nvPr>
        </p:nvSpPr>
        <p:spPr/>
        <p:txBody>
          <a:bodyPr/>
          <a:lstStyle/>
          <a:p>
            <a:r>
              <a:rPr kumimoji="1" lang="ja-JP" altLang="en-US" dirty="0"/>
              <a:t>言語</a:t>
            </a:r>
            <a:r>
              <a:rPr kumimoji="1" lang="en-US" altLang="ja-JP" dirty="0"/>
              <a:t>B</a:t>
            </a:r>
            <a:r>
              <a:rPr kumimoji="1" lang="ja-JP" altLang="en-US" dirty="0"/>
              <a:t>自由科目について</a:t>
            </a:r>
          </a:p>
        </p:txBody>
      </p:sp>
      <p:sp>
        <p:nvSpPr>
          <p:cNvPr id="3" name="スライド番号プレースホルダー 2">
            <a:extLst>
              <a:ext uri="{FF2B5EF4-FFF2-40B4-BE49-F238E27FC236}">
                <a16:creationId xmlns:a16="http://schemas.microsoft.com/office/drawing/2014/main" id="{2C2059DF-F6A2-4024-9E7A-518A80EF172C}"/>
              </a:ext>
            </a:extLst>
          </p:cNvPr>
          <p:cNvSpPr>
            <a:spLocks noGrp="1"/>
          </p:cNvSpPr>
          <p:nvPr>
            <p:ph type="sldNum" sz="quarter" idx="16"/>
          </p:nvPr>
        </p:nvSpPr>
        <p:spPr/>
        <p:txBody>
          <a:bodyPr/>
          <a:lstStyle/>
          <a:p>
            <a:fld id="{53B27FF1-BF36-4FBF-ADF4-64592E81A2AE}"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7321CAA9-BAA4-469D-A4DD-782CD091CC27}"/>
              </a:ext>
            </a:extLst>
          </p:cNvPr>
          <p:cNvPicPr>
            <a:picLocks noChangeAspect="1"/>
          </p:cNvPicPr>
          <p:nvPr/>
        </p:nvPicPr>
        <p:blipFill>
          <a:blip r:embed="rId3"/>
          <a:stretch>
            <a:fillRect/>
          </a:stretch>
        </p:blipFill>
        <p:spPr>
          <a:xfrm>
            <a:off x="1914535" y="1027338"/>
            <a:ext cx="8362929" cy="5007497"/>
          </a:xfrm>
          <a:prstGeom prst="rect">
            <a:avLst/>
          </a:prstGeom>
        </p:spPr>
      </p:pic>
    </p:spTree>
    <p:extLst>
      <p:ext uri="{BB962C8B-B14F-4D97-AF65-F5344CB8AC3E}">
        <p14:creationId xmlns:p14="http://schemas.microsoft.com/office/powerpoint/2010/main" val="185592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4663AFD-89FF-4836-800E-DD36829FB161}"/>
              </a:ext>
            </a:extLst>
          </p:cNvPr>
          <p:cNvSpPr>
            <a:spLocks noGrp="1"/>
          </p:cNvSpPr>
          <p:nvPr>
            <p:ph type="body" idx="4294967295"/>
          </p:nvPr>
        </p:nvSpPr>
        <p:spPr>
          <a:xfrm>
            <a:off x="421640" y="991299"/>
            <a:ext cx="11342188" cy="5043536"/>
          </a:xfrm>
        </p:spPr>
        <p:txBody>
          <a:bodyPr>
            <a:normAutofit/>
          </a:bodyPr>
          <a:lstStyle/>
          <a:p>
            <a:pPr marL="0" indent="0">
              <a:buNone/>
            </a:pPr>
            <a:r>
              <a:rPr lang="ja-JP" altLang="en-US" sz="3200" b="1" u="sng" dirty="0"/>
              <a:t>▪留学準備領域</a:t>
            </a:r>
            <a:r>
              <a:rPr lang="ja-JP" altLang="en-US" b="1" u="sng" dirty="0"/>
              <a:t>（</a:t>
            </a:r>
            <a:r>
              <a:rPr lang="en-US" altLang="ja-JP" b="1" u="sng" dirty="0"/>
              <a:t>CEFR</a:t>
            </a:r>
            <a:r>
              <a:rPr lang="ja-JP" altLang="en-US" b="1" u="sng" dirty="0"/>
              <a:t>：</a:t>
            </a:r>
            <a:r>
              <a:rPr lang="en-US" altLang="ja-JP" b="1" u="sng" dirty="0"/>
              <a:t>A1</a:t>
            </a:r>
            <a:r>
              <a:rPr lang="ja-JP" altLang="en-US" b="1" u="sng" dirty="0"/>
              <a:t> </a:t>
            </a:r>
            <a:r>
              <a:rPr lang="en-US" altLang="ja-JP" b="1" u="sng" dirty="0"/>
              <a:t>~</a:t>
            </a:r>
            <a:r>
              <a:rPr lang="ja-JP" altLang="en-US" b="1" u="sng" dirty="0"/>
              <a:t> </a:t>
            </a:r>
            <a:r>
              <a:rPr lang="en-US" altLang="ja-JP" b="1" u="sng" dirty="0"/>
              <a:t>B1</a:t>
            </a:r>
            <a:r>
              <a:rPr lang="ja-JP" altLang="en-US" b="1" u="sng" dirty="0"/>
              <a:t>）</a:t>
            </a:r>
            <a:endParaRPr lang="en-US" altLang="ja-JP" b="1" u="sng" dirty="0"/>
          </a:p>
          <a:p>
            <a:pPr marL="0" indent="0">
              <a:buNone/>
            </a:pPr>
            <a:r>
              <a:rPr lang="ja-JP" altLang="en-US" b="1" dirty="0"/>
              <a:t>「○○語総合」「海外言語文化研修」</a:t>
            </a:r>
            <a:endParaRPr lang="en-US" altLang="ja-JP" b="1" dirty="0"/>
          </a:p>
          <a:p>
            <a:pPr marL="0" indent="0">
              <a:buNone/>
            </a:pPr>
            <a:r>
              <a:rPr lang="ja-JP" altLang="en-US" dirty="0"/>
              <a:t>・留学に必要な言語運用能力の向上</a:t>
            </a:r>
          </a:p>
          <a:p>
            <a:pPr marL="0" indent="0">
              <a:buNone/>
            </a:pPr>
            <a:r>
              <a:rPr lang="ja-JP" altLang="en-US" dirty="0"/>
              <a:t>・〇〇語圏の社会や文化について、自国のものと比較</a:t>
            </a:r>
          </a:p>
          <a:p>
            <a:pPr marL="0" indent="0">
              <a:buNone/>
            </a:pPr>
            <a:r>
              <a:rPr lang="ja-JP" altLang="en-US" dirty="0"/>
              <a:t>・時事問題への理解</a:t>
            </a:r>
            <a:endParaRPr lang="en-US" altLang="ja-JP" u="sng" dirty="0"/>
          </a:p>
          <a:p>
            <a:pPr marL="0" indent="0">
              <a:lnSpc>
                <a:spcPct val="150000"/>
              </a:lnSpc>
              <a:buNone/>
            </a:pPr>
            <a:r>
              <a:rPr lang="ja-JP" altLang="en-US" sz="3200" b="1" u="sng" dirty="0"/>
              <a:t>▪プロジェクト領域</a:t>
            </a:r>
            <a:r>
              <a:rPr lang="ja-JP" altLang="en-US" b="1" u="sng" dirty="0"/>
              <a:t>（</a:t>
            </a:r>
            <a:r>
              <a:rPr lang="en-US" altLang="ja-JP" b="1" u="sng" dirty="0"/>
              <a:t>CEFR</a:t>
            </a:r>
            <a:r>
              <a:rPr lang="ja-JP" altLang="en-US" b="1" u="sng" dirty="0"/>
              <a:t>：</a:t>
            </a:r>
            <a:r>
              <a:rPr lang="en-US" altLang="ja-JP" b="1" u="sng" dirty="0"/>
              <a:t>A1</a:t>
            </a:r>
            <a:r>
              <a:rPr lang="ja-JP" altLang="en-US" b="1" u="sng" dirty="0"/>
              <a:t> </a:t>
            </a:r>
            <a:r>
              <a:rPr lang="en-US" altLang="ja-JP" b="1" u="sng" dirty="0"/>
              <a:t>~</a:t>
            </a:r>
            <a:r>
              <a:rPr lang="ja-JP" altLang="en-US" b="1" u="sng" dirty="0"/>
              <a:t> </a:t>
            </a:r>
            <a:r>
              <a:rPr lang="en-US" altLang="ja-JP" b="1" u="sng" dirty="0"/>
              <a:t>C1</a:t>
            </a:r>
            <a:r>
              <a:rPr lang="ja-JP" altLang="en-US" b="1" u="sng" dirty="0"/>
              <a:t>）</a:t>
            </a:r>
            <a:endParaRPr lang="en-US" altLang="ja-JP" b="1" u="sng" dirty="0"/>
          </a:p>
          <a:p>
            <a:pPr marL="0" indent="0">
              <a:buNone/>
            </a:pPr>
            <a:r>
              <a:rPr lang="ja-JP" altLang="en-US" b="1" dirty="0"/>
              <a:t>「○○語演習」「入門○○語」</a:t>
            </a:r>
            <a:endParaRPr lang="en-US" altLang="ja-JP" b="1" dirty="0"/>
          </a:p>
          <a:p>
            <a:pPr marL="0" indent="0">
              <a:buNone/>
            </a:pPr>
            <a:r>
              <a:rPr lang="ja-JP" altLang="en-US" dirty="0"/>
              <a:t>・社会、芸術、文化、時事などコンテンツベースで学ぶ</a:t>
            </a:r>
            <a:endParaRPr lang="en-US" altLang="ja-JP" dirty="0"/>
          </a:p>
          <a:p>
            <a:pPr marL="0" indent="0">
              <a:buNone/>
            </a:pPr>
            <a:r>
              <a:rPr lang="ja-JP" altLang="en-US" dirty="0"/>
              <a:t>・「複言語、複文化能力」を養う</a:t>
            </a:r>
            <a:endParaRPr lang="en-US" altLang="ja-JP" dirty="0"/>
          </a:p>
        </p:txBody>
      </p:sp>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言語自由科目について（第</a:t>
            </a:r>
            <a:r>
              <a:rPr lang="en-US" altLang="ja-JP" dirty="0"/>
              <a:t>3</a:t>
            </a:r>
            <a:r>
              <a:rPr lang="ja-JP" altLang="en-US" dirty="0"/>
              <a:t>系列に該当）</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22</a:t>
            </a:fld>
            <a:endParaRPr kumimoji="1" lang="ja-JP" altLang="en-US"/>
          </a:p>
        </p:txBody>
      </p:sp>
      <p:sp>
        <p:nvSpPr>
          <p:cNvPr id="5" name="テキスト ボックス 4">
            <a:extLst>
              <a:ext uri="{FF2B5EF4-FFF2-40B4-BE49-F238E27FC236}">
                <a16:creationId xmlns:a16="http://schemas.microsoft.com/office/drawing/2014/main" id="{BE4C68A3-C8FE-4BFC-9135-8FD655ED4C04}"/>
              </a:ext>
            </a:extLst>
          </p:cNvPr>
          <p:cNvSpPr txBox="1"/>
          <p:nvPr/>
        </p:nvSpPr>
        <p:spPr>
          <a:xfrm>
            <a:off x="7549117" y="6014116"/>
            <a:ext cx="4136066" cy="369332"/>
          </a:xfrm>
          <a:prstGeom prst="rect">
            <a:avLst/>
          </a:prstGeom>
          <a:noFill/>
        </p:spPr>
        <p:txBody>
          <a:bodyPr wrap="square" rtlCol="0">
            <a:spAutoFit/>
          </a:bodyPr>
          <a:lstStyle/>
          <a:p>
            <a:r>
              <a:rPr lang="ja-JP" altLang="en-US" dirty="0">
                <a:effectLst>
                  <a:outerShdw blurRad="38100" dist="38100" dir="2700000" algn="tl">
                    <a:srgbClr val="000000">
                      <a:alpha val="43137"/>
                    </a:srgbClr>
                  </a:outerShdw>
                </a:effectLst>
              </a:rPr>
              <a:t>詳細は「シラバス」をご覧ください。</a:t>
            </a:r>
            <a:endParaRPr kumimoji="1" lang="ja-JP"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0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33501-16C7-4EFF-9C22-8AE4AFE438FC}"/>
              </a:ext>
            </a:extLst>
          </p:cNvPr>
          <p:cNvSpPr>
            <a:spLocks noGrp="1"/>
          </p:cNvSpPr>
          <p:nvPr>
            <p:ph type="title"/>
          </p:nvPr>
        </p:nvSpPr>
        <p:spPr/>
        <p:txBody>
          <a:bodyPr/>
          <a:lstStyle/>
          <a:p>
            <a:r>
              <a:rPr kumimoji="1" lang="ja-JP" altLang="en-US" dirty="0"/>
              <a:t>世界を知ろう！（海外文化等を知る機会）</a:t>
            </a:r>
          </a:p>
        </p:txBody>
      </p:sp>
      <p:sp>
        <p:nvSpPr>
          <p:cNvPr id="3" name="スライド番号プレースホルダー 2">
            <a:extLst>
              <a:ext uri="{FF2B5EF4-FFF2-40B4-BE49-F238E27FC236}">
                <a16:creationId xmlns:a16="http://schemas.microsoft.com/office/drawing/2014/main" id="{CC2328F1-D8DA-4DCD-B662-25DE45E161F3}"/>
              </a:ext>
            </a:extLst>
          </p:cNvPr>
          <p:cNvSpPr>
            <a:spLocks noGrp="1"/>
          </p:cNvSpPr>
          <p:nvPr>
            <p:ph type="sldNum" sz="quarter" idx="16"/>
          </p:nvPr>
        </p:nvSpPr>
        <p:spPr/>
        <p:txBody>
          <a:bodyPr/>
          <a:lstStyle/>
          <a:p>
            <a:fld id="{53B27FF1-BF36-4FBF-ADF4-64592E81A2AE}" type="slidenum">
              <a:rPr kumimoji="1" lang="ja-JP" altLang="en-US" smtClean="0"/>
              <a:t>23</a:t>
            </a:fld>
            <a:endParaRPr kumimoji="1" lang="ja-JP" altLang="en-US"/>
          </a:p>
        </p:txBody>
      </p:sp>
      <p:sp>
        <p:nvSpPr>
          <p:cNvPr id="4" name="テキスト プレースホルダー 3">
            <a:extLst>
              <a:ext uri="{FF2B5EF4-FFF2-40B4-BE49-F238E27FC236}">
                <a16:creationId xmlns:a16="http://schemas.microsoft.com/office/drawing/2014/main" id="{1D583DE5-F0D8-4797-AD79-324259FEEDE0}"/>
              </a:ext>
            </a:extLst>
          </p:cNvPr>
          <p:cNvSpPr>
            <a:spLocks noGrp="1"/>
          </p:cNvSpPr>
          <p:nvPr>
            <p:ph type="body" sz="quarter" idx="17"/>
          </p:nvPr>
        </p:nvSpPr>
        <p:spPr>
          <a:xfrm>
            <a:off x="428625" y="1148202"/>
            <a:ext cx="11341735" cy="4561595"/>
          </a:xfrm>
        </p:spPr>
        <p:txBody>
          <a:bodyPr/>
          <a:lstStyle/>
          <a:p>
            <a:pPr marL="0" indent="0">
              <a:buNone/>
            </a:pPr>
            <a:r>
              <a:rPr kumimoji="1" lang="ja-JP" altLang="en-US" dirty="0"/>
              <a:t>学生がことばを通して世界各地の文化・社会への興味・関心を深めることを目的としたイベント「世界を知ろう！」を実施しています。</a:t>
            </a:r>
            <a:endParaRPr kumimoji="1" lang="en-US" altLang="ja-JP" dirty="0"/>
          </a:p>
          <a:p>
            <a:pPr marL="0" indent="0">
              <a:buNone/>
            </a:pPr>
            <a:endParaRPr kumimoji="1" lang="ja-JP" altLang="en-US" dirty="0"/>
          </a:p>
          <a:p>
            <a:endParaRPr kumimoji="1" lang="ja-JP" altLang="en-US" dirty="0"/>
          </a:p>
        </p:txBody>
      </p:sp>
      <p:grpSp>
        <p:nvGrpSpPr>
          <p:cNvPr id="16" name="グループ化 15">
            <a:extLst>
              <a:ext uri="{FF2B5EF4-FFF2-40B4-BE49-F238E27FC236}">
                <a16:creationId xmlns:a16="http://schemas.microsoft.com/office/drawing/2014/main" id="{9C137BED-4D15-4292-98C0-F64E668AAF77}"/>
              </a:ext>
            </a:extLst>
          </p:cNvPr>
          <p:cNvGrpSpPr/>
          <p:nvPr/>
        </p:nvGrpSpPr>
        <p:grpSpPr>
          <a:xfrm>
            <a:off x="1135354" y="2163046"/>
            <a:ext cx="9921291" cy="4236913"/>
            <a:chOff x="598358" y="2221614"/>
            <a:chExt cx="9921291" cy="4128666"/>
          </a:xfrm>
        </p:grpSpPr>
        <p:pic>
          <p:nvPicPr>
            <p:cNvPr id="6" name="図 5">
              <a:extLst>
                <a:ext uri="{FF2B5EF4-FFF2-40B4-BE49-F238E27FC236}">
                  <a16:creationId xmlns:a16="http://schemas.microsoft.com/office/drawing/2014/main" id="{FEB19041-DE13-406E-ACDD-95A535174967}"/>
                </a:ext>
              </a:extLst>
            </p:cNvPr>
            <p:cNvPicPr>
              <a:picLocks noChangeAspect="1"/>
            </p:cNvPicPr>
            <p:nvPr/>
          </p:nvPicPr>
          <p:blipFill>
            <a:blip r:embed="rId3"/>
            <a:stretch>
              <a:fillRect/>
            </a:stretch>
          </p:blipFill>
          <p:spPr>
            <a:xfrm>
              <a:off x="598358" y="2257553"/>
              <a:ext cx="2726682" cy="3907025"/>
            </a:xfrm>
            <a:prstGeom prst="rect">
              <a:avLst/>
            </a:prstGeom>
          </p:spPr>
        </p:pic>
        <p:pic>
          <p:nvPicPr>
            <p:cNvPr id="8" name="図 7">
              <a:extLst>
                <a:ext uri="{FF2B5EF4-FFF2-40B4-BE49-F238E27FC236}">
                  <a16:creationId xmlns:a16="http://schemas.microsoft.com/office/drawing/2014/main" id="{62D8015A-424F-4641-B43F-BA659C10F686}"/>
                </a:ext>
              </a:extLst>
            </p:cNvPr>
            <p:cNvPicPr>
              <a:picLocks noChangeAspect="1"/>
            </p:cNvPicPr>
            <p:nvPr/>
          </p:nvPicPr>
          <p:blipFill>
            <a:blip r:embed="rId4"/>
            <a:stretch>
              <a:fillRect/>
            </a:stretch>
          </p:blipFill>
          <p:spPr>
            <a:xfrm>
              <a:off x="3926314" y="2332434"/>
              <a:ext cx="3077004" cy="3907025"/>
            </a:xfrm>
            <a:prstGeom prst="rect">
              <a:avLst/>
            </a:prstGeom>
          </p:spPr>
        </p:pic>
        <p:pic>
          <p:nvPicPr>
            <p:cNvPr id="10" name="図 9">
              <a:extLst>
                <a:ext uri="{FF2B5EF4-FFF2-40B4-BE49-F238E27FC236}">
                  <a16:creationId xmlns:a16="http://schemas.microsoft.com/office/drawing/2014/main" id="{6579CB0D-11CC-4B12-8DAF-F97D37C19230}"/>
                </a:ext>
              </a:extLst>
            </p:cNvPr>
            <p:cNvPicPr>
              <a:picLocks noChangeAspect="1"/>
            </p:cNvPicPr>
            <p:nvPr/>
          </p:nvPicPr>
          <p:blipFill>
            <a:blip r:embed="rId5"/>
            <a:stretch>
              <a:fillRect/>
            </a:stretch>
          </p:blipFill>
          <p:spPr>
            <a:xfrm>
              <a:off x="7604592" y="2221614"/>
              <a:ext cx="2915057" cy="4128666"/>
            </a:xfrm>
            <a:prstGeom prst="rect">
              <a:avLst/>
            </a:prstGeom>
          </p:spPr>
        </p:pic>
      </p:grpSp>
    </p:spTree>
    <p:extLst>
      <p:ext uri="{BB962C8B-B14F-4D97-AF65-F5344CB8AC3E}">
        <p14:creationId xmlns:p14="http://schemas.microsoft.com/office/powerpoint/2010/main" val="96488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0BE8DFA-4136-4684-BBE5-F64C56038BB1}"/>
              </a:ext>
            </a:extLst>
          </p:cNvPr>
          <p:cNvSpPr>
            <a:spLocks noGrp="1"/>
          </p:cNvSpPr>
          <p:nvPr>
            <p:ph type="title"/>
          </p:nvPr>
        </p:nvSpPr>
        <p:spPr>
          <a:xfrm>
            <a:off x="4772675" y="1706879"/>
            <a:ext cx="2646650" cy="1397828"/>
          </a:xfrm>
        </p:spPr>
        <p:txBody>
          <a:bodyPr/>
          <a:lstStyle/>
          <a:p>
            <a:r>
              <a:rPr lang="en-US" altLang="ja-JP" sz="8000" dirty="0">
                <a:latin typeface="游ゴシック" panose="020B0400000000000000" pitchFamily="50" charset="-128"/>
                <a:ea typeface="游ゴシック" panose="020B0400000000000000" pitchFamily="50" charset="-128"/>
              </a:rPr>
              <a:t>03</a:t>
            </a:r>
            <a:endParaRPr lang="ja-JP" altLang="en-US" sz="8000" dirty="0">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623F13D8-F9CC-45BA-A5C3-F9CD4828CC0A}"/>
              </a:ext>
            </a:extLst>
          </p:cNvPr>
          <p:cNvSpPr>
            <a:spLocks noGrp="1"/>
          </p:cNvSpPr>
          <p:nvPr>
            <p:ph type="body" idx="13"/>
          </p:nvPr>
        </p:nvSpPr>
        <p:spPr>
          <a:xfrm>
            <a:off x="1858926" y="3017521"/>
            <a:ext cx="8474148" cy="2133600"/>
          </a:xfrm>
        </p:spPr>
        <p:txBody>
          <a:bodyPr/>
          <a:lstStyle/>
          <a:p>
            <a:r>
              <a:rPr lang="ja-JP" altLang="en-US" sz="8000" b="1" dirty="0"/>
              <a:t>システムの使い方</a:t>
            </a:r>
          </a:p>
        </p:txBody>
      </p:sp>
      <p:sp>
        <p:nvSpPr>
          <p:cNvPr id="9" name="スライド番号プレースホルダー 8">
            <a:extLst>
              <a:ext uri="{FF2B5EF4-FFF2-40B4-BE49-F238E27FC236}">
                <a16:creationId xmlns:a16="http://schemas.microsoft.com/office/drawing/2014/main" id="{F17FAA9F-F4B7-4955-8B78-80674805271F}"/>
              </a:ext>
            </a:extLst>
          </p:cNvPr>
          <p:cNvSpPr>
            <a:spLocks noGrp="1"/>
          </p:cNvSpPr>
          <p:nvPr>
            <p:ph type="sldNum" sz="quarter" idx="16"/>
          </p:nvPr>
        </p:nvSpPr>
        <p:spPr/>
        <p:txBody>
          <a:bodyPr/>
          <a:lstStyle/>
          <a:p>
            <a:fld id="{53B27FF1-BF36-4FBF-ADF4-64592E81A2AE}" type="slidenum">
              <a:rPr lang="ja-JP" altLang="en-US" smtClean="0"/>
              <a:pPr/>
              <a:t>24</a:t>
            </a:fld>
            <a:endParaRPr lang="ja-JP" altLang="en-US"/>
          </a:p>
        </p:txBody>
      </p:sp>
    </p:spTree>
    <p:extLst>
      <p:ext uri="{BB962C8B-B14F-4D97-AF65-F5344CB8AC3E}">
        <p14:creationId xmlns:p14="http://schemas.microsoft.com/office/powerpoint/2010/main" val="270721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4663AFD-89FF-4836-800E-DD36829FB161}"/>
              </a:ext>
            </a:extLst>
          </p:cNvPr>
          <p:cNvSpPr>
            <a:spLocks noGrp="1"/>
          </p:cNvSpPr>
          <p:nvPr>
            <p:ph type="body" idx="4294967295"/>
          </p:nvPr>
        </p:nvSpPr>
        <p:spPr>
          <a:xfrm>
            <a:off x="628650" y="1437790"/>
            <a:ext cx="10679430" cy="4504691"/>
          </a:xfrm>
        </p:spPr>
        <p:txBody>
          <a:bodyPr>
            <a:normAutofit/>
          </a:bodyPr>
          <a:lstStyle/>
          <a:p>
            <a:pPr marL="0" indent="0">
              <a:buNone/>
            </a:pPr>
            <a:r>
              <a:rPr lang="en-US" altLang="ja-JP" dirty="0">
                <a:latin typeface="メイリオ" panose="020B0604030504040204" pitchFamily="50" charset="-128"/>
                <a:ea typeface="メイリオ" panose="020B0604030504040204" pitchFamily="50" charset="-128"/>
              </a:rPr>
              <a:t>2019</a:t>
            </a:r>
            <a:r>
              <a:rPr lang="ja-JP" altLang="en-US" dirty="0">
                <a:latin typeface="メイリオ" panose="020B0604030504040204" pitchFamily="50" charset="-128"/>
                <a:ea typeface="メイリオ" panose="020B0604030504040204" pitchFamily="50" charset="-128"/>
              </a:rPr>
              <a:t>年度以降に入学した</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年次生は、学部指定のコース・テーマに自動的に</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仮登録</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されています。</a:t>
            </a:r>
            <a:br>
              <a:rPr lang="en-US" altLang="ja-JP" dirty="0">
                <a:latin typeface="メイリオ" panose="020B0604030504040204" pitchFamily="50" charset="-128"/>
                <a:ea typeface="メイリオ" panose="020B0604030504040204" pitchFamily="50" charset="-128"/>
              </a:rPr>
            </a:b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仮登録</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のままでは、</a:t>
            </a:r>
            <a:r>
              <a:rPr lang="en-US" altLang="ja-JP" u="sng" dirty="0">
                <a:latin typeface="メイリオ" panose="020B0604030504040204" pitchFamily="50" charset="-128"/>
                <a:ea typeface="メイリオ" panose="020B0604030504040204" pitchFamily="50" charset="-128"/>
              </a:rPr>
              <a:t>G</a:t>
            </a:r>
            <a:r>
              <a:rPr lang="ja-JP" altLang="en-US" u="sng" dirty="0">
                <a:latin typeface="メイリオ" panose="020B0604030504040204" pitchFamily="50" charset="-128"/>
                <a:ea typeface="メイリオ" panose="020B0604030504040204" pitchFamily="50" charset="-128"/>
              </a:rPr>
              <a:t>副専攻を修了することができません</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仮登録されているコース・テーマにかかわらず、</a:t>
            </a:r>
            <a:r>
              <a:rPr lang="en-US" altLang="ja-JP" b="1" dirty="0">
                <a:solidFill>
                  <a:srgbClr val="0000FF"/>
                </a:solidFill>
                <a:latin typeface="メイリオ" panose="020B0604030504040204" pitchFamily="50" charset="-128"/>
                <a:ea typeface="メイリオ" panose="020B0604030504040204" pitchFamily="50" charset="-128"/>
              </a:rPr>
              <a:t>【</a:t>
            </a:r>
            <a:r>
              <a:rPr lang="ja-JP" altLang="en-US" b="1" dirty="0">
                <a:solidFill>
                  <a:srgbClr val="0000FF"/>
                </a:solidFill>
                <a:latin typeface="メイリオ" panose="020B0604030504040204" pitchFamily="50" charset="-128"/>
                <a:ea typeface="メイリオ" panose="020B0604030504040204" pitchFamily="50" charset="-128"/>
              </a:rPr>
              <a:t>本登録</a:t>
            </a:r>
            <a:r>
              <a:rPr lang="en-US" altLang="ja-JP" b="1" dirty="0">
                <a:solidFill>
                  <a:srgbClr val="0000FF"/>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の手続きが必要です。</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endParaRPr>
          </a:p>
          <a:p>
            <a:pPr marL="0" indent="0" algn="ctr">
              <a:buNone/>
            </a:pPr>
            <a:r>
              <a:rPr lang="ja-JP" altLang="en-US" b="1" dirty="0">
                <a:latin typeface="メイリオ" panose="020B0604030504040204" pitchFamily="50" charset="-128"/>
                <a:ea typeface="メイリオ" panose="020B0604030504040204" pitchFamily="50" charset="-128"/>
              </a:rPr>
              <a:t>まずは、</a:t>
            </a:r>
            <a:r>
              <a:rPr lang="en-US" altLang="ja-JP" b="1" dirty="0">
                <a:latin typeface="メイリオ" panose="020B0604030504040204" pitchFamily="50" charset="-128"/>
                <a:ea typeface="メイリオ" panose="020B0604030504040204" pitchFamily="50" charset="-128"/>
              </a:rPr>
              <a:t>G</a:t>
            </a:r>
            <a:r>
              <a:rPr lang="ja-JP" altLang="en-US" b="1" dirty="0">
                <a:latin typeface="メイリオ" panose="020B0604030504040204" pitchFamily="50" charset="-128"/>
                <a:ea typeface="メイリオ" panose="020B0604030504040204" pitchFamily="50" charset="-128"/>
              </a:rPr>
              <a:t>副専攻のシステムから本登録の手続きをしましょう！</a:t>
            </a:r>
          </a:p>
        </p:txBody>
      </p:sp>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本登録と仮登録の違い</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25</a:t>
            </a:fld>
            <a:endParaRPr kumimoji="1" lang="ja-JP" altLang="en-US"/>
          </a:p>
        </p:txBody>
      </p:sp>
      <p:sp>
        <p:nvSpPr>
          <p:cNvPr id="5" name="矢印: 下 4">
            <a:extLst>
              <a:ext uri="{FF2B5EF4-FFF2-40B4-BE49-F238E27FC236}">
                <a16:creationId xmlns:a16="http://schemas.microsoft.com/office/drawing/2014/main" id="{DD196CCC-0F23-4EAA-8028-A54E947CF22B}"/>
              </a:ext>
            </a:extLst>
          </p:cNvPr>
          <p:cNvSpPr/>
          <p:nvPr/>
        </p:nvSpPr>
        <p:spPr>
          <a:xfrm>
            <a:off x="5442097" y="3690135"/>
            <a:ext cx="1307805" cy="797442"/>
          </a:xfrm>
          <a:prstGeom prst="down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876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72B58-2FAF-492D-BB29-AE5AB7B1ACAD}"/>
              </a:ext>
            </a:extLst>
          </p:cNvPr>
          <p:cNvSpPr>
            <a:spLocks noGrp="1"/>
          </p:cNvSpPr>
          <p:nvPr>
            <p:ph type="title"/>
          </p:nvPr>
        </p:nvSpPr>
        <p:spPr/>
        <p:txBody>
          <a:bodyPr/>
          <a:lstStyle/>
          <a:p>
            <a:r>
              <a:rPr kumimoji="1" lang="ja-JP" altLang="en-US" dirty="0"/>
              <a:t>本登録をするにあたって</a:t>
            </a:r>
          </a:p>
        </p:txBody>
      </p:sp>
      <p:sp>
        <p:nvSpPr>
          <p:cNvPr id="3" name="スライド番号プレースホルダー 2">
            <a:extLst>
              <a:ext uri="{FF2B5EF4-FFF2-40B4-BE49-F238E27FC236}">
                <a16:creationId xmlns:a16="http://schemas.microsoft.com/office/drawing/2014/main" id="{A656FAB3-C239-46EA-AD39-54811F50A745}"/>
              </a:ext>
            </a:extLst>
          </p:cNvPr>
          <p:cNvSpPr>
            <a:spLocks noGrp="1"/>
          </p:cNvSpPr>
          <p:nvPr>
            <p:ph type="sldNum" sz="quarter" idx="16"/>
          </p:nvPr>
        </p:nvSpPr>
        <p:spPr/>
        <p:txBody>
          <a:bodyPr/>
          <a:lstStyle/>
          <a:p>
            <a:fld id="{53B27FF1-BF36-4FBF-ADF4-64592E81A2AE}" type="slidenum">
              <a:rPr kumimoji="1" lang="ja-JP" altLang="en-US" smtClean="0"/>
              <a:t>26</a:t>
            </a:fld>
            <a:endParaRPr kumimoji="1" lang="ja-JP" altLang="en-US"/>
          </a:p>
        </p:txBody>
      </p:sp>
      <p:pic>
        <p:nvPicPr>
          <p:cNvPr id="6" name="図 5">
            <a:extLst>
              <a:ext uri="{FF2B5EF4-FFF2-40B4-BE49-F238E27FC236}">
                <a16:creationId xmlns:a16="http://schemas.microsoft.com/office/drawing/2014/main" id="{26F7A01F-E8C6-4434-8A09-38A908BC0886}"/>
              </a:ext>
            </a:extLst>
          </p:cNvPr>
          <p:cNvPicPr>
            <a:picLocks noChangeAspect="1"/>
          </p:cNvPicPr>
          <p:nvPr/>
        </p:nvPicPr>
        <p:blipFill>
          <a:blip r:embed="rId2"/>
          <a:stretch>
            <a:fillRect/>
          </a:stretch>
        </p:blipFill>
        <p:spPr>
          <a:xfrm>
            <a:off x="421640" y="1091962"/>
            <a:ext cx="11220773" cy="5125435"/>
          </a:xfrm>
          <a:prstGeom prst="rect">
            <a:avLst/>
          </a:prstGeom>
        </p:spPr>
      </p:pic>
      <p:sp>
        <p:nvSpPr>
          <p:cNvPr id="7" name="フレーム 6">
            <a:extLst>
              <a:ext uri="{FF2B5EF4-FFF2-40B4-BE49-F238E27FC236}">
                <a16:creationId xmlns:a16="http://schemas.microsoft.com/office/drawing/2014/main" id="{15AFAAE5-C12C-4B83-AA95-370855D7D222}"/>
              </a:ext>
            </a:extLst>
          </p:cNvPr>
          <p:cNvSpPr/>
          <p:nvPr/>
        </p:nvSpPr>
        <p:spPr>
          <a:xfrm>
            <a:off x="5284922" y="1091962"/>
            <a:ext cx="1007390" cy="860824"/>
          </a:xfrm>
          <a:prstGeom prst="frame">
            <a:avLst>
              <a:gd name="adj1" fmla="val 16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879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AD0E4-14C0-4F4C-BC92-1A96090D057D}"/>
              </a:ext>
            </a:extLst>
          </p:cNvPr>
          <p:cNvSpPr>
            <a:spLocks noGrp="1"/>
          </p:cNvSpPr>
          <p:nvPr>
            <p:ph type="title"/>
          </p:nvPr>
        </p:nvSpPr>
        <p:spPr/>
        <p:txBody>
          <a:bodyPr/>
          <a:lstStyle/>
          <a:p>
            <a:r>
              <a:rPr lang="ja-JP" altLang="en-US" dirty="0"/>
              <a:t>本登録をするにあたって</a:t>
            </a:r>
            <a:endParaRPr kumimoji="1" lang="ja-JP" altLang="en-US" dirty="0"/>
          </a:p>
        </p:txBody>
      </p:sp>
      <p:sp>
        <p:nvSpPr>
          <p:cNvPr id="3" name="スライド番号プレースホルダー 2">
            <a:extLst>
              <a:ext uri="{FF2B5EF4-FFF2-40B4-BE49-F238E27FC236}">
                <a16:creationId xmlns:a16="http://schemas.microsoft.com/office/drawing/2014/main" id="{9FCF5FC6-0C23-45EF-A95D-7480E9FE5631}"/>
              </a:ext>
            </a:extLst>
          </p:cNvPr>
          <p:cNvSpPr>
            <a:spLocks noGrp="1"/>
          </p:cNvSpPr>
          <p:nvPr>
            <p:ph type="sldNum" sz="quarter" idx="16"/>
          </p:nvPr>
        </p:nvSpPr>
        <p:spPr/>
        <p:txBody>
          <a:bodyPr/>
          <a:lstStyle/>
          <a:p>
            <a:fld id="{53B27FF1-BF36-4FBF-ADF4-64592E81A2AE}"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34A20977-69DB-4E24-9DE6-48077F0C81D2}"/>
              </a:ext>
            </a:extLst>
          </p:cNvPr>
          <p:cNvPicPr>
            <a:picLocks noChangeAspect="1"/>
          </p:cNvPicPr>
          <p:nvPr/>
        </p:nvPicPr>
        <p:blipFill>
          <a:blip r:embed="rId2"/>
          <a:stretch>
            <a:fillRect/>
          </a:stretch>
        </p:blipFill>
        <p:spPr>
          <a:xfrm>
            <a:off x="428172" y="1283937"/>
            <a:ext cx="11092947" cy="4617681"/>
          </a:xfrm>
          <a:prstGeom prst="rect">
            <a:avLst/>
          </a:prstGeom>
        </p:spPr>
      </p:pic>
      <p:sp>
        <p:nvSpPr>
          <p:cNvPr id="7" name="フレーム 6">
            <a:extLst>
              <a:ext uri="{FF2B5EF4-FFF2-40B4-BE49-F238E27FC236}">
                <a16:creationId xmlns:a16="http://schemas.microsoft.com/office/drawing/2014/main" id="{9F9BAFB1-6B3C-4396-A4EC-E41871FF27CF}"/>
              </a:ext>
            </a:extLst>
          </p:cNvPr>
          <p:cNvSpPr/>
          <p:nvPr/>
        </p:nvSpPr>
        <p:spPr>
          <a:xfrm>
            <a:off x="428172" y="4510007"/>
            <a:ext cx="4283313" cy="1720312"/>
          </a:xfrm>
          <a:prstGeom prst="frame">
            <a:avLst>
              <a:gd name="adj1" fmla="val 52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536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kumimoji="1" lang="ja-JP" altLang="en-US" dirty="0"/>
              <a:t>本登録の仕方</a:t>
            </a:r>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28</a:t>
            </a:fld>
            <a:endParaRPr kumimoji="1" lang="ja-JP" altLang="en-US"/>
          </a:p>
        </p:txBody>
      </p:sp>
      <p:pic>
        <p:nvPicPr>
          <p:cNvPr id="8" name="図 7">
            <a:extLst>
              <a:ext uri="{FF2B5EF4-FFF2-40B4-BE49-F238E27FC236}">
                <a16:creationId xmlns:a16="http://schemas.microsoft.com/office/drawing/2014/main" id="{9546C25D-BEF2-488F-B33B-6370B0C270E4}"/>
              </a:ext>
            </a:extLst>
          </p:cNvPr>
          <p:cNvPicPr>
            <a:picLocks noChangeAspect="1"/>
          </p:cNvPicPr>
          <p:nvPr/>
        </p:nvPicPr>
        <p:blipFill>
          <a:blip r:embed="rId3"/>
          <a:stretch>
            <a:fillRect/>
          </a:stretch>
        </p:blipFill>
        <p:spPr>
          <a:xfrm>
            <a:off x="428172" y="1066716"/>
            <a:ext cx="9078592" cy="4363059"/>
          </a:xfrm>
          <a:prstGeom prst="rect">
            <a:avLst/>
          </a:prstGeom>
        </p:spPr>
      </p:pic>
      <p:sp>
        <p:nvSpPr>
          <p:cNvPr id="9" name="フレーム 8">
            <a:extLst>
              <a:ext uri="{FF2B5EF4-FFF2-40B4-BE49-F238E27FC236}">
                <a16:creationId xmlns:a16="http://schemas.microsoft.com/office/drawing/2014/main" id="{664B18EF-FAF6-45B6-BB36-67278B2DB3B3}"/>
              </a:ext>
            </a:extLst>
          </p:cNvPr>
          <p:cNvSpPr/>
          <p:nvPr/>
        </p:nvSpPr>
        <p:spPr>
          <a:xfrm>
            <a:off x="574157" y="4231758"/>
            <a:ext cx="3817089" cy="946298"/>
          </a:xfrm>
          <a:prstGeom prst="frame">
            <a:avLst>
              <a:gd name="adj1" fmla="val 57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EFD9CA61-BAB8-4456-90CE-D5F29AF31556}"/>
              </a:ext>
            </a:extLst>
          </p:cNvPr>
          <p:cNvSpPr/>
          <p:nvPr/>
        </p:nvSpPr>
        <p:spPr>
          <a:xfrm>
            <a:off x="4391245" y="5178056"/>
            <a:ext cx="4635914" cy="6050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0070C0"/>
                </a:solidFill>
              </a:rPr>
              <a:t>「新規追加」</a:t>
            </a:r>
            <a:r>
              <a:rPr kumimoji="1" lang="ja-JP" altLang="en-US" sz="2800" b="1" dirty="0"/>
              <a:t>をクリック！</a:t>
            </a:r>
          </a:p>
        </p:txBody>
      </p:sp>
    </p:spTree>
    <p:extLst>
      <p:ext uri="{BB962C8B-B14F-4D97-AF65-F5344CB8AC3E}">
        <p14:creationId xmlns:p14="http://schemas.microsoft.com/office/powerpoint/2010/main" val="29678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0BE8DFA-4136-4684-BBE5-F64C56038BB1}"/>
              </a:ext>
            </a:extLst>
          </p:cNvPr>
          <p:cNvSpPr>
            <a:spLocks noGrp="1"/>
          </p:cNvSpPr>
          <p:nvPr>
            <p:ph type="title"/>
          </p:nvPr>
        </p:nvSpPr>
        <p:spPr>
          <a:xfrm>
            <a:off x="4772675" y="1706879"/>
            <a:ext cx="2646650" cy="1182095"/>
          </a:xfrm>
        </p:spPr>
        <p:txBody>
          <a:bodyPr/>
          <a:lstStyle/>
          <a:p>
            <a:r>
              <a:rPr lang="en-US" altLang="ja-JP" sz="8000" dirty="0">
                <a:latin typeface="游ゴシック" panose="020B0400000000000000" pitchFamily="50" charset="-128"/>
                <a:ea typeface="游ゴシック" panose="020B0400000000000000" pitchFamily="50" charset="-128"/>
              </a:rPr>
              <a:t>01</a:t>
            </a:r>
            <a:endParaRPr lang="ja-JP" altLang="en-US" sz="8000" dirty="0">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623F13D8-F9CC-45BA-A5C3-F9CD4828CC0A}"/>
              </a:ext>
            </a:extLst>
          </p:cNvPr>
          <p:cNvSpPr>
            <a:spLocks noGrp="1"/>
          </p:cNvSpPr>
          <p:nvPr>
            <p:ph type="body" idx="13"/>
          </p:nvPr>
        </p:nvSpPr>
        <p:spPr>
          <a:xfrm>
            <a:off x="0" y="3017521"/>
            <a:ext cx="12192000" cy="2133600"/>
          </a:xfrm>
        </p:spPr>
        <p:txBody>
          <a:bodyPr/>
          <a:lstStyle/>
          <a:p>
            <a:r>
              <a:rPr lang="ja-JP" altLang="en-US" sz="6000" b="1" dirty="0"/>
              <a:t>グローバル教養副専攻とは</a:t>
            </a:r>
          </a:p>
        </p:txBody>
      </p:sp>
      <p:sp>
        <p:nvSpPr>
          <p:cNvPr id="9" name="スライド番号プレースホルダー 8">
            <a:extLst>
              <a:ext uri="{FF2B5EF4-FFF2-40B4-BE49-F238E27FC236}">
                <a16:creationId xmlns:a16="http://schemas.microsoft.com/office/drawing/2014/main" id="{F17FAA9F-F4B7-4955-8B78-80674805271F}"/>
              </a:ext>
            </a:extLst>
          </p:cNvPr>
          <p:cNvSpPr>
            <a:spLocks noGrp="1"/>
          </p:cNvSpPr>
          <p:nvPr>
            <p:ph type="sldNum" sz="quarter" idx="16"/>
          </p:nvPr>
        </p:nvSpPr>
        <p:spPr/>
        <p:txBody>
          <a:bodyPr/>
          <a:lstStyle/>
          <a:p>
            <a:fld id="{53B27FF1-BF36-4FBF-ADF4-64592E81A2AE}" type="slidenum">
              <a:rPr lang="ja-JP" altLang="en-US" smtClean="0"/>
              <a:pPr/>
              <a:t>2</a:t>
            </a:fld>
            <a:endParaRPr lang="ja-JP" altLang="en-US"/>
          </a:p>
        </p:txBody>
      </p:sp>
    </p:spTree>
    <p:extLst>
      <p:ext uri="{BB962C8B-B14F-4D97-AF65-F5344CB8AC3E}">
        <p14:creationId xmlns:p14="http://schemas.microsoft.com/office/powerpoint/2010/main" val="13118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kumimoji="1" lang="ja-JP" altLang="en-US" dirty="0"/>
              <a:t>本登録の仕方</a:t>
            </a:r>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29</a:t>
            </a:fld>
            <a:endParaRPr kumimoji="1" lang="ja-JP" altLang="en-US"/>
          </a:p>
        </p:txBody>
      </p:sp>
      <p:pic>
        <p:nvPicPr>
          <p:cNvPr id="5" name="図 4">
            <a:extLst>
              <a:ext uri="{FF2B5EF4-FFF2-40B4-BE49-F238E27FC236}">
                <a16:creationId xmlns:a16="http://schemas.microsoft.com/office/drawing/2014/main" id="{E83B3B3F-B135-4B48-8456-61CA1632C045}"/>
              </a:ext>
            </a:extLst>
          </p:cNvPr>
          <p:cNvPicPr>
            <a:picLocks noChangeAspect="1"/>
          </p:cNvPicPr>
          <p:nvPr/>
        </p:nvPicPr>
        <p:blipFill>
          <a:blip r:embed="rId3"/>
          <a:stretch>
            <a:fillRect/>
          </a:stretch>
        </p:blipFill>
        <p:spPr>
          <a:xfrm>
            <a:off x="1145353" y="1365508"/>
            <a:ext cx="9135750" cy="3191320"/>
          </a:xfrm>
          <a:prstGeom prst="rect">
            <a:avLst/>
          </a:prstGeom>
        </p:spPr>
      </p:pic>
      <p:sp>
        <p:nvSpPr>
          <p:cNvPr id="6" name="正方形/長方形 5">
            <a:extLst>
              <a:ext uri="{FF2B5EF4-FFF2-40B4-BE49-F238E27FC236}">
                <a16:creationId xmlns:a16="http://schemas.microsoft.com/office/drawing/2014/main" id="{65B6CC00-4837-4F82-889A-B3229D0CF4DB}"/>
              </a:ext>
            </a:extLst>
          </p:cNvPr>
          <p:cNvSpPr/>
          <p:nvPr/>
        </p:nvSpPr>
        <p:spPr>
          <a:xfrm>
            <a:off x="2402957" y="4556827"/>
            <a:ext cx="9672810" cy="9356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800" b="1" dirty="0">
                <a:solidFill>
                  <a:schemeClr val="tx1"/>
                </a:solidFill>
              </a:rPr>
              <a:t>3</a:t>
            </a:r>
            <a:r>
              <a:rPr lang="ja-JP" altLang="en-US" sz="2800" b="1" dirty="0">
                <a:solidFill>
                  <a:schemeClr val="tx1"/>
                </a:solidFill>
              </a:rPr>
              <a:t>コースの中から、興味・関心のあるコースを</a:t>
            </a:r>
            <a:r>
              <a:rPr lang="en-US" altLang="ja-JP" sz="2800" b="1" u="sng" dirty="0">
                <a:solidFill>
                  <a:srgbClr val="00B050"/>
                </a:solidFill>
              </a:rPr>
              <a:t>1</a:t>
            </a:r>
            <a:r>
              <a:rPr lang="ja-JP" altLang="en-US" sz="2800" b="1" u="sng" dirty="0">
                <a:solidFill>
                  <a:srgbClr val="00B050"/>
                </a:solidFill>
              </a:rPr>
              <a:t>つ</a:t>
            </a:r>
            <a:r>
              <a:rPr lang="ja-JP" altLang="en-US" sz="2800" b="1" dirty="0">
                <a:solidFill>
                  <a:schemeClr val="tx1"/>
                </a:solidFill>
              </a:rPr>
              <a:t>選択する</a:t>
            </a:r>
            <a:endParaRPr kumimoji="1" lang="ja-JP" altLang="en-US" sz="2800" b="1" dirty="0">
              <a:solidFill>
                <a:schemeClr val="tx1"/>
              </a:solidFill>
            </a:endParaRPr>
          </a:p>
        </p:txBody>
      </p:sp>
      <p:sp>
        <p:nvSpPr>
          <p:cNvPr id="7" name="フレーム 6">
            <a:extLst>
              <a:ext uri="{FF2B5EF4-FFF2-40B4-BE49-F238E27FC236}">
                <a16:creationId xmlns:a16="http://schemas.microsoft.com/office/drawing/2014/main" id="{C1165FB2-2A29-485F-919D-0732BF3F7E81}"/>
              </a:ext>
            </a:extLst>
          </p:cNvPr>
          <p:cNvSpPr/>
          <p:nvPr/>
        </p:nvSpPr>
        <p:spPr>
          <a:xfrm>
            <a:off x="1360967" y="3561906"/>
            <a:ext cx="2083981" cy="994921"/>
          </a:xfrm>
          <a:prstGeom prst="frame">
            <a:avLst>
              <a:gd name="adj1" fmla="val 71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7397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kumimoji="1" lang="ja-JP" altLang="en-US" dirty="0"/>
              <a:t>本登録の仕方</a:t>
            </a:r>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BB5E5531-4CC7-4D09-9CBB-7012B12CA1B0}"/>
              </a:ext>
            </a:extLst>
          </p:cNvPr>
          <p:cNvPicPr>
            <a:picLocks noChangeAspect="1"/>
          </p:cNvPicPr>
          <p:nvPr/>
        </p:nvPicPr>
        <p:blipFill>
          <a:blip r:embed="rId3"/>
          <a:stretch>
            <a:fillRect/>
          </a:stretch>
        </p:blipFill>
        <p:spPr>
          <a:xfrm>
            <a:off x="1494783" y="1139934"/>
            <a:ext cx="9202434" cy="4505954"/>
          </a:xfrm>
          <a:prstGeom prst="rect">
            <a:avLst/>
          </a:prstGeom>
        </p:spPr>
      </p:pic>
      <p:sp>
        <p:nvSpPr>
          <p:cNvPr id="8" name="フレーム 7">
            <a:extLst>
              <a:ext uri="{FF2B5EF4-FFF2-40B4-BE49-F238E27FC236}">
                <a16:creationId xmlns:a16="http://schemas.microsoft.com/office/drawing/2014/main" id="{050052A3-9CD3-4345-85C3-541F39B69864}"/>
              </a:ext>
            </a:extLst>
          </p:cNvPr>
          <p:cNvSpPr/>
          <p:nvPr/>
        </p:nvSpPr>
        <p:spPr>
          <a:xfrm>
            <a:off x="3902148" y="2615608"/>
            <a:ext cx="3072809" cy="2264735"/>
          </a:xfrm>
          <a:prstGeom prst="frame">
            <a:avLst>
              <a:gd name="adj1" fmla="val 38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a:extLst>
              <a:ext uri="{FF2B5EF4-FFF2-40B4-BE49-F238E27FC236}">
                <a16:creationId xmlns:a16="http://schemas.microsoft.com/office/drawing/2014/main" id="{44C38C7C-3FE6-43DC-AA41-B2C643923078}"/>
              </a:ext>
            </a:extLst>
          </p:cNvPr>
          <p:cNvSpPr/>
          <p:nvPr/>
        </p:nvSpPr>
        <p:spPr>
          <a:xfrm>
            <a:off x="5794743" y="4946594"/>
            <a:ext cx="6103089" cy="3651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t>① コースを選択後、希望するテーマを選ぶ</a:t>
            </a:r>
            <a:endParaRPr kumimoji="1" lang="ja-JP" altLang="en-US" sz="2400" b="1" dirty="0"/>
          </a:p>
        </p:txBody>
      </p:sp>
      <p:sp>
        <p:nvSpPr>
          <p:cNvPr id="10" name="正方形/長方形 9">
            <a:extLst>
              <a:ext uri="{FF2B5EF4-FFF2-40B4-BE49-F238E27FC236}">
                <a16:creationId xmlns:a16="http://schemas.microsoft.com/office/drawing/2014/main" id="{156B4837-9632-43C7-A3B6-F534466172D1}"/>
              </a:ext>
            </a:extLst>
          </p:cNvPr>
          <p:cNvSpPr/>
          <p:nvPr/>
        </p:nvSpPr>
        <p:spPr>
          <a:xfrm>
            <a:off x="580382" y="5427879"/>
            <a:ext cx="5299422" cy="5685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t>② テーマを選択後、</a:t>
            </a:r>
            <a:r>
              <a:rPr lang="ja-JP" altLang="en-US" sz="2400" b="1" dirty="0">
                <a:solidFill>
                  <a:srgbClr val="0070C0"/>
                </a:solidFill>
              </a:rPr>
              <a:t>登録</a:t>
            </a:r>
            <a:r>
              <a:rPr lang="ja-JP" altLang="en-US" sz="2400" b="1" dirty="0"/>
              <a:t>をクリック</a:t>
            </a:r>
            <a:endParaRPr kumimoji="1" lang="ja-JP" altLang="en-US" sz="2400" b="1" dirty="0"/>
          </a:p>
        </p:txBody>
      </p:sp>
    </p:spTree>
    <p:extLst>
      <p:ext uri="{BB962C8B-B14F-4D97-AF65-F5344CB8AC3E}">
        <p14:creationId xmlns:p14="http://schemas.microsoft.com/office/powerpoint/2010/main" val="10931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kumimoji="1" lang="ja-JP" altLang="en-US" dirty="0"/>
              <a:t>本登録の仕方</a:t>
            </a:r>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31</a:t>
            </a:fld>
            <a:endParaRPr kumimoji="1" lang="ja-JP" altLang="en-US"/>
          </a:p>
        </p:txBody>
      </p:sp>
      <p:pic>
        <p:nvPicPr>
          <p:cNvPr id="5" name="図 4">
            <a:extLst>
              <a:ext uri="{FF2B5EF4-FFF2-40B4-BE49-F238E27FC236}">
                <a16:creationId xmlns:a16="http://schemas.microsoft.com/office/drawing/2014/main" id="{C0EE798D-FFC0-43B6-8E20-DCF488E2DC60}"/>
              </a:ext>
            </a:extLst>
          </p:cNvPr>
          <p:cNvPicPr>
            <a:picLocks noChangeAspect="1"/>
          </p:cNvPicPr>
          <p:nvPr/>
        </p:nvPicPr>
        <p:blipFill>
          <a:blip r:embed="rId3"/>
          <a:stretch>
            <a:fillRect/>
          </a:stretch>
        </p:blipFill>
        <p:spPr>
          <a:xfrm>
            <a:off x="1537651" y="1562424"/>
            <a:ext cx="9116697" cy="3286584"/>
          </a:xfrm>
          <a:prstGeom prst="rect">
            <a:avLst/>
          </a:prstGeom>
        </p:spPr>
      </p:pic>
      <p:sp>
        <p:nvSpPr>
          <p:cNvPr id="6" name="正方形/長方形 5">
            <a:extLst>
              <a:ext uri="{FF2B5EF4-FFF2-40B4-BE49-F238E27FC236}">
                <a16:creationId xmlns:a16="http://schemas.microsoft.com/office/drawing/2014/main" id="{2BA68884-FD04-40FB-A639-2B85A47EB299}"/>
              </a:ext>
            </a:extLst>
          </p:cNvPr>
          <p:cNvSpPr/>
          <p:nvPr/>
        </p:nvSpPr>
        <p:spPr>
          <a:xfrm>
            <a:off x="2092841" y="5462485"/>
            <a:ext cx="8006316" cy="754912"/>
          </a:xfrm>
          <a:prstGeom prst="rect">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dirty="0"/>
              <a:t>この画面になれば、</a:t>
            </a:r>
            <a:r>
              <a:rPr lang="en-US" altLang="ja-JP" sz="2800" b="1" u="sng" dirty="0">
                <a:solidFill>
                  <a:srgbClr val="0000FF"/>
                </a:solidFill>
                <a:effectLst>
                  <a:outerShdw blurRad="38100" dist="38100" dir="2700000" algn="tl">
                    <a:srgbClr val="000000">
                      <a:alpha val="43137"/>
                    </a:srgbClr>
                  </a:outerShdw>
                </a:effectLst>
              </a:rPr>
              <a:t>【</a:t>
            </a:r>
            <a:r>
              <a:rPr lang="ja-JP" altLang="en-US" sz="2800" b="1" u="sng" dirty="0">
                <a:solidFill>
                  <a:srgbClr val="0000FF"/>
                </a:solidFill>
                <a:effectLst>
                  <a:outerShdw blurRad="38100" dist="38100" dir="2700000" algn="tl">
                    <a:srgbClr val="000000">
                      <a:alpha val="43137"/>
                    </a:srgbClr>
                  </a:outerShdw>
                </a:effectLst>
              </a:rPr>
              <a:t>本登録完了</a:t>
            </a:r>
            <a:r>
              <a:rPr lang="en-US" altLang="ja-JP" sz="2800" b="1" u="sng" dirty="0">
                <a:solidFill>
                  <a:srgbClr val="0000FF"/>
                </a:solidFill>
                <a:effectLst>
                  <a:outerShdw blurRad="38100" dist="38100" dir="2700000" algn="tl">
                    <a:srgbClr val="000000">
                      <a:alpha val="43137"/>
                    </a:srgbClr>
                  </a:outerShdw>
                </a:effectLst>
              </a:rPr>
              <a:t>】</a:t>
            </a:r>
            <a:r>
              <a:rPr lang="ja-JP" altLang="en-US" sz="2800" b="1" dirty="0"/>
              <a:t>です。</a:t>
            </a:r>
            <a:endParaRPr kumimoji="1" lang="ja-JP" altLang="en-US" sz="2800" b="1" dirty="0"/>
          </a:p>
        </p:txBody>
      </p:sp>
      <p:sp>
        <p:nvSpPr>
          <p:cNvPr id="11" name="フレーム 10">
            <a:extLst>
              <a:ext uri="{FF2B5EF4-FFF2-40B4-BE49-F238E27FC236}">
                <a16:creationId xmlns:a16="http://schemas.microsoft.com/office/drawing/2014/main" id="{991A342D-F1BF-4E86-A29F-649FA56B3A66}"/>
              </a:ext>
            </a:extLst>
          </p:cNvPr>
          <p:cNvSpPr/>
          <p:nvPr/>
        </p:nvSpPr>
        <p:spPr>
          <a:xfrm>
            <a:off x="1718929" y="3918658"/>
            <a:ext cx="8754140" cy="632077"/>
          </a:xfrm>
          <a:prstGeom prst="frame">
            <a:avLst>
              <a:gd name="adj1" fmla="val 7143"/>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44763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コース・テーマ登録変更の仕方</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32</a:t>
            </a:fld>
            <a:endParaRPr kumimoji="1" lang="ja-JP" altLang="en-US"/>
          </a:p>
        </p:txBody>
      </p:sp>
      <p:pic>
        <p:nvPicPr>
          <p:cNvPr id="10" name="図 9">
            <a:extLst>
              <a:ext uri="{FF2B5EF4-FFF2-40B4-BE49-F238E27FC236}">
                <a16:creationId xmlns:a16="http://schemas.microsoft.com/office/drawing/2014/main" id="{BAC2FE25-1DF4-4351-9227-C7BC2A467A03}"/>
              </a:ext>
            </a:extLst>
          </p:cNvPr>
          <p:cNvPicPr>
            <a:picLocks noChangeAspect="1"/>
          </p:cNvPicPr>
          <p:nvPr/>
        </p:nvPicPr>
        <p:blipFill>
          <a:blip r:embed="rId3"/>
          <a:stretch>
            <a:fillRect/>
          </a:stretch>
        </p:blipFill>
        <p:spPr>
          <a:xfrm>
            <a:off x="1537651" y="1134546"/>
            <a:ext cx="9116697" cy="3553321"/>
          </a:xfrm>
          <a:prstGeom prst="rect">
            <a:avLst/>
          </a:prstGeom>
        </p:spPr>
      </p:pic>
      <p:sp>
        <p:nvSpPr>
          <p:cNvPr id="11" name="正方形/長方形 10">
            <a:extLst>
              <a:ext uri="{FF2B5EF4-FFF2-40B4-BE49-F238E27FC236}">
                <a16:creationId xmlns:a16="http://schemas.microsoft.com/office/drawing/2014/main" id="{73083106-A345-4034-BD96-8E25445A5D26}"/>
              </a:ext>
            </a:extLst>
          </p:cNvPr>
          <p:cNvSpPr/>
          <p:nvPr/>
        </p:nvSpPr>
        <p:spPr>
          <a:xfrm>
            <a:off x="1904104" y="4553276"/>
            <a:ext cx="82296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solidFill>
                  <a:srgbClr val="FF0000"/>
                </a:solidFill>
              </a:rPr>
              <a:t>「取消」</a:t>
            </a:r>
            <a:r>
              <a:rPr kumimoji="1" lang="ja-JP" altLang="en-US" sz="2400" b="1" dirty="0"/>
              <a:t>をクリックしたら、仮登録の状態へと戻ります。</a:t>
            </a:r>
            <a:endParaRPr lang="en-US" altLang="ja-JP" sz="2400" b="1" dirty="0"/>
          </a:p>
          <a:p>
            <a:r>
              <a:rPr lang="ja-JP" altLang="en-US" sz="2400" b="1" dirty="0"/>
              <a:t>再度、コース・テーマを選択の上、本登録をしてください。</a:t>
            </a:r>
            <a:endParaRPr kumimoji="1" lang="ja-JP" altLang="en-US" sz="2400" b="1" dirty="0"/>
          </a:p>
        </p:txBody>
      </p:sp>
    </p:spTree>
    <p:extLst>
      <p:ext uri="{BB962C8B-B14F-4D97-AF65-F5344CB8AC3E}">
        <p14:creationId xmlns:p14="http://schemas.microsoft.com/office/powerpoint/2010/main" val="854523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海外体験の申請の仕方</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33</a:t>
            </a:fld>
            <a:endParaRPr kumimoji="1" lang="ja-JP" altLang="en-US"/>
          </a:p>
        </p:txBody>
      </p:sp>
      <p:pic>
        <p:nvPicPr>
          <p:cNvPr id="12" name="図 11">
            <a:extLst>
              <a:ext uri="{FF2B5EF4-FFF2-40B4-BE49-F238E27FC236}">
                <a16:creationId xmlns:a16="http://schemas.microsoft.com/office/drawing/2014/main" id="{249FC647-26D8-41FA-945E-D65E28128507}"/>
              </a:ext>
            </a:extLst>
          </p:cNvPr>
          <p:cNvPicPr>
            <a:picLocks noChangeAspect="1"/>
          </p:cNvPicPr>
          <p:nvPr/>
        </p:nvPicPr>
        <p:blipFill>
          <a:blip r:embed="rId3"/>
          <a:stretch>
            <a:fillRect/>
          </a:stretch>
        </p:blipFill>
        <p:spPr>
          <a:xfrm>
            <a:off x="1542414" y="1561839"/>
            <a:ext cx="9107171" cy="3734321"/>
          </a:xfrm>
          <a:prstGeom prst="rect">
            <a:avLst/>
          </a:prstGeom>
        </p:spPr>
      </p:pic>
      <p:sp>
        <p:nvSpPr>
          <p:cNvPr id="13" name="フレーム 12">
            <a:extLst>
              <a:ext uri="{FF2B5EF4-FFF2-40B4-BE49-F238E27FC236}">
                <a16:creationId xmlns:a16="http://schemas.microsoft.com/office/drawing/2014/main" id="{16A4D56D-A05C-43DD-9D75-1DC7DF7BDEC0}"/>
              </a:ext>
            </a:extLst>
          </p:cNvPr>
          <p:cNvSpPr/>
          <p:nvPr/>
        </p:nvSpPr>
        <p:spPr>
          <a:xfrm>
            <a:off x="1679945" y="3912781"/>
            <a:ext cx="8750596" cy="1275907"/>
          </a:xfrm>
          <a:prstGeom prst="frame">
            <a:avLst>
              <a:gd name="adj1" fmla="val 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3B89996A-65D7-479F-9008-99325C913394}"/>
              </a:ext>
            </a:extLst>
          </p:cNvPr>
          <p:cNvSpPr txBox="1"/>
          <p:nvPr/>
        </p:nvSpPr>
        <p:spPr>
          <a:xfrm>
            <a:off x="2951548" y="5419804"/>
            <a:ext cx="6288901" cy="523220"/>
          </a:xfrm>
          <a:prstGeom prst="rect">
            <a:avLst/>
          </a:prstGeom>
          <a:noFill/>
        </p:spPr>
        <p:txBody>
          <a:bodyPr wrap="none" rtlCol="0">
            <a:spAutoFit/>
          </a:bodyPr>
          <a:lstStyle/>
          <a:p>
            <a:r>
              <a:rPr kumimoji="1" lang="ja-JP" altLang="en-US" sz="2800" b="1" dirty="0"/>
              <a:t>海外体験は上記から申請いたします。</a:t>
            </a:r>
          </a:p>
        </p:txBody>
      </p:sp>
    </p:spTree>
    <p:extLst>
      <p:ext uri="{BB962C8B-B14F-4D97-AF65-F5344CB8AC3E}">
        <p14:creationId xmlns:p14="http://schemas.microsoft.com/office/powerpoint/2010/main" val="3997147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海外体験の申請の仕方</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34</a:t>
            </a:fld>
            <a:endParaRPr kumimoji="1" lang="ja-JP" altLang="en-US" dirty="0"/>
          </a:p>
        </p:txBody>
      </p:sp>
      <p:pic>
        <p:nvPicPr>
          <p:cNvPr id="5" name="図 4">
            <a:extLst>
              <a:ext uri="{FF2B5EF4-FFF2-40B4-BE49-F238E27FC236}">
                <a16:creationId xmlns:a16="http://schemas.microsoft.com/office/drawing/2014/main" id="{BC8C77DE-5ABB-41D5-B116-0524B1F8FA9A}"/>
              </a:ext>
            </a:extLst>
          </p:cNvPr>
          <p:cNvPicPr>
            <a:picLocks noChangeAspect="1"/>
          </p:cNvPicPr>
          <p:nvPr/>
        </p:nvPicPr>
        <p:blipFill>
          <a:blip r:embed="rId3"/>
          <a:stretch>
            <a:fillRect/>
          </a:stretch>
        </p:blipFill>
        <p:spPr>
          <a:xfrm>
            <a:off x="1585283" y="1610127"/>
            <a:ext cx="9021434" cy="3153215"/>
          </a:xfrm>
          <a:prstGeom prst="rect">
            <a:avLst/>
          </a:prstGeom>
        </p:spPr>
      </p:pic>
      <p:sp>
        <p:nvSpPr>
          <p:cNvPr id="9" name="フレーム 8">
            <a:extLst>
              <a:ext uri="{FF2B5EF4-FFF2-40B4-BE49-F238E27FC236}">
                <a16:creationId xmlns:a16="http://schemas.microsoft.com/office/drawing/2014/main" id="{73A6E206-152F-44B8-9144-668BADD03DC4}"/>
              </a:ext>
            </a:extLst>
          </p:cNvPr>
          <p:cNvSpPr/>
          <p:nvPr/>
        </p:nvSpPr>
        <p:spPr>
          <a:xfrm>
            <a:off x="1789814" y="2024522"/>
            <a:ext cx="3898604" cy="2164705"/>
          </a:xfrm>
          <a:prstGeom prst="frame">
            <a:avLst>
              <a:gd name="adj1" fmla="val 35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F90C4C0C-B5CE-4045-9996-16E378CC3FC5}"/>
              </a:ext>
            </a:extLst>
          </p:cNvPr>
          <p:cNvSpPr txBox="1"/>
          <p:nvPr/>
        </p:nvSpPr>
        <p:spPr>
          <a:xfrm>
            <a:off x="1187818" y="4957617"/>
            <a:ext cx="9816363" cy="1077218"/>
          </a:xfrm>
          <a:prstGeom prst="rect">
            <a:avLst/>
          </a:prstGeom>
          <a:noFill/>
        </p:spPr>
        <p:txBody>
          <a:bodyPr wrap="square" rtlCol="0">
            <a:spAutoFit/>
          </a:bodyPr>
          <a:lstStyle/>
          <a:p>
            <a:r>
              <a:rPr kumimoji="1" lang="ja-JP" altLang="en-US" sz="2400" b="1" dirty="0"/>
              <a:t>本登録しているコースないしはテーマに合うものを選択してください。</a:t>
            </a:r>
            <a:endParaRPr kumimoji="1" lang="en-US" altLang="ja-JP" sz="2400" b="1" dirty="0"/>
          </a:p>
          <a:p>
            <a:endParaRPr lang="en-US" altLang="ja-JP" sz="2000" b="1" u="sng" dirty="0"/>
          </a:p>
          <a:p>
            <a:pPr algn="ctr"/>
            <a:r>
              <a:rPr lang="ja-JP" altLang="en-US" sz="2000" b="1" u="sng" dirty="0"/>
              <a:t>（例）</a:t>
            </a:r>
            <a:r>
              <a:rPr kumimoji="1" lang="en-US" altLang="ja-JP" sz="2000" b="1" u="sng" dirty="0"/>
              <a:t>A&amp;S</a:t>
            </a:r>
            <a:r>
              <a:rPr kumimoji="1" lang="ja-JP" altLang="en-US" sz="2000" b="1" u="sng" dirty="0"/>
              <a:t>コースを選択している学生は、（</a:t>
            </a:r>
            <a:r>
              <a:rPr kumimoji="1" lang="en-US" altLang="ja-JP" sz="2000" b="1" u="sng" dirty="0"/>
              <a:t>A&amp;S</a:t>
            </a:r>
            <a:r>
              <a:rPr kumimoji="1" lang="ja-JP" altLang="en-US" sz="2000" b="1" u="sng" dirty="0"/>
              <a:t>用）を選択してください。</a:t>
            </a:r>
          </a:p>
        </p:txBody>
      </p:sp>
    </p:spTree>
    <p:extLst>
      <p:ext uri="{BB962C8B-B14F-4D97-AF65-F5344CB8AC3E}">
        <p14:creationId xmlns:p14="http://schemas.microsoft.com/office/powerpoint/2010/main" val="2553850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海外体験の申請の仕方</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35</a:t>
            </a:fld>
            <a:endParaRPr kumimoji="1" lang="ja-JP" altLang="en-US"/>
          </a:p>
        </p:txBody>
      </p:sp>
      <p:pic>
        <p:nvPicPr>
          <p:cNvPr id="7" name="図 6">
            <a:extLst>
              <a:ext uri="{FF2B5EF4-FFF2-40B4-BE49-F238E27FC236}">
                <a16:creationId xmlns:a16="http://schemas.microsoft.com/office/drawing/2014/main" id="{0942BD29-91F9-430A-B1F6-B5D2FC2B1677}"/>
              </a:ext>
            </a:extLst>
          </p:cNvPr>
          <p:cNvPicPr>
            <a:picLocks noChangeAspect="1"/>
          </p:cNvPicPr>
          <p:nvPr/>
        </p:nvPicPr>
        <p:blipFill>
          <a:blip r:embed="rId3"/>
          <a:stretch>
            <a:fillRect/>
          </a:stretch>
        </p:blipFill>
        <p:spPr>
          <a:xfrm>
            <a:off x="0" y="1117836"/>
            <a:ext cx="8158135" cy="4916999"/>
          </a:xfrm>
          <a:prstGeom prst="rect">
            <a:avLst/>
          </a:prstGeom>
        </p:spPr>
      </p:pic>
      <p:sp>
        <p:nvSpPr>
          <p:cNvPr id="6" name="フレーム 5">
            <a:extLst>
              <a:ext uri="{FF2B5EF4-FFF2-40B4-BE49-F238E27FC236}">
                <a16:creationId xmlns:a16="http://schemas.microsoft.com/office/drawing/2014/main" id="{B7A88406-B61B-45EA-85B9-CA6D3945FB5C}"/>
              </a:ext>
            </a:extLst>
          </p:cNvPr>
          <p:cNvSpPr/>
          <p:nvPr/>
        </p:nvSpPr>
        <p:spPr>
          <a:xfrm>
            <a:off x="255181" y="2296632"/>
            <a:ext cx="7655442" cy="3838353"/>
          </a:xfrm>
          <a:prstGeom prst="frame">
            <a:avLst>
              <a:gd name="adj1" fmla="val 15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a:extLst>
              <a:ext uri="{FF2B5EF4-FFF2-40B4-BE49-F238E27FC236}">
                <a16:creationId xmlns:a16="http://schemas.microsoft.com/office/drawing/2014/main" id="{A75EBFCA-B30A-4EA2-AADF-9BCB058E0AE9}"/>
              </a:ext>
            </a:extLst>
          </p:cNvPr>
          <p:cNvSpPr/>
          <p:nvPr/>
        </p:nvSpPr>
        <p:spPr>
          <a:xfrm>
            <a:off x="8070112" y="1499191"/>
            <a:ext cx="4121888" cy="45356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b="1" dirty="0">
                <a:solidFill>
                  <a:srgbClr val="FF0000"/>
                </a:solidFill>
              </a:rPr>
              <a:t>※</a:t>
            </a:r>
            <a:r>
              <a:rPr kumimoji="1" lang="ja-JP" altLang="en-US" b="1" dirty="0">
                <a:solidFill>
                  <a:schemeClr val="tx1"/>
                </a:solidFill>
              </a:rPr>
              <a:t>の</a:t>
            </a:r>
            <a:r>
              <a:rPr lang="ja-JP" altLang="en-US" b="1" dirty="0"/>
              <a:t>項目を記入してください。</a:t>
            </a:r>
            <a:endParaRPr lang="en-US" altLang="ja-JP" b="1" dirty="0"/>
          </a:p>
          <a:p>
            <a:endParaRPr lang="en-US" altLang="ja-JP" b="1" dirty="0"/>
          </a:p>
          <a:p>
            <a:endParaRPr lang="en-US" altLang="ja-JP" b="1" dirty="0"/>
          </a:p>
          <a:p>
            <a:r>
              <a:rPr kumimoji="1" lang="ja-JP" altLang="en-US" b="1" dirty="0"/>
              <a:t>また、ファイルの添付が必要です。</a:t>
            </a:r>
            <a:endParaRPr kumimoji="1" lang="en-US" altLang="ja-JP" b="1" dirty="0"/>
          </a:p>
          <a:p>
            <a:endParaRPr kumimoji="1" lang="en-US" altLang="ja-JP" b="1" dirty="0">
              <a:solidFill>
                <a:srgbClr val="00B050"/>
              </a:solidFill>
            </a:endParaRPr>
          </a:p>
          <a:p>
            <a:r>
              <a:rPr kumimoji="1" lang="ja-JP" altLang="en-US" b="1" dirty="0">
                <a:solidFill>
                  <a:srgbClr val="00B050"/>
                </a:solidFill>
              </a:rPr>
              <a:t>・プログラム日数が確認できる資料</a:t>
            </a:r>
            <a:endParaRPr kumimoji="1" lang="en-US" altLang="ja-JP" b="1" dirty="0">
              <a:solidFill>
                <a:srgbClr val="00B050"/>
              </a:solidFill>
            </a:endParaRPr>
          </a:p>
          <a:p>
            <a:r>
              <a:rPr lang="ja-JP" altLang="en-US" b="1" dirty="0">
                <a:solidFill>
                  <a:srgbClr val="00B050"/>
                </a:solidFill>
              </a:rPr>
              <a:t>・プログラムで使用される言語が確認できる資料</a:t>
            </a:r>
            <a:endParaRPr lang="en-US" altLang="ja-JP" b="1" dirty="0">
              <a:solidFill>
                <a:srgbClr val="00B050"/>
              </a:solidFill>
            </a:endParaRPr>
          </a:p>
          <a:p>
            <a:r>
              <a:rPr kumimoji="1" lang="ja-JP" altLang="en-US" b="1" dirty="0">
                <a:solidFill>
                  <a:srgbClr val="00B050"/>
                </a:solidFill>
              </a:rPr>
              <a:t>・プログラムの修了証書</a:t>
            </a:r>
          </a:p>
        </p:txBody>
      </p:sp>
    </p:spTree>
    <p:extLst>
      <p:ext uri="{BB962C8B-B14F-4D97-AF65-F5344CB8AC3E}">
        <p14:creationId xmlns:p14="http://schemas.microsoft.com/office/powerpoint/2010/main" val="136208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海外体験の事前相談制度</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36</a:t>
            </a:fld>
            <a:endParaRPr kumimoji="1" lang="ja-JP" altLang="en-US"/>
          </a:p>
        </p:txBody>
      </p:sp>
      <p:sp>
        <p:nvSpPr>
          <p:cNvPr id="8" name="正方形/長方形 7">
            <a:extLst>
              <a:ext uri="{FF2B5EF4-FFF2-40B4-BE49-F238E27FC236}">
                <a16:creationId xmlns:a16="http://schemas.microsoft.com/office/drawing/2014/main" id="{A75EBFCA-B30A-4EA2-AADF-9BCB058E0AE9}"/>
              </a:ext>
            </a:extLst>
          </p:cNvPr>
          <p:cNvSpPr/>
          <p:nvPr/>
        </p:nvSpPr>
        <p:spPr>
          <a:xfrm>
            <a:off x="428172" y="3140784"/>
            <a:ext cx="11221011" cy="28335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400" b="1" u="sng" dirty="0"/>
              <a:t>【</a:t>
            </a:r>
            <a:r>
              <a:rPr kumimoji="1" lang="ja-JP" altLang="en-US" sz="2400" b="1" u="sng" dirty="0"/>
              <a:t>事前相談（任意）</a:t>
            </a:r>
            <a:r>
              <a:rPr kumimoji="1" lang="en-US" altLang="ja-JP" sz="2400" b="1" u="sng" dirty="0"/>
              <a:t>】</a:t>
            </a:r>
          </a:p>
          <a:p>
            <a:r>
              <a:rPr lang="ja-JP" altLang="en-US" sz="2400" b="1" dirty="0"/>
              <a:t>海外体験の申請に際し、渡航先での学習内容や現地での活動内容が認定されるか不安に感じている方は予め、主管部局で事前相談を行うことができます。</a:t>
            </a:r>
            <a:endParaRPr lang="en-US" altLang="ja-JP" sz="2400" b="1" dirty="0"/>
          </a:p>
          <a:p>
            <a:endParaRPr kumimoji="1" lang="ja-JP" altLang="en-US" sz="2000" b="1" dirty="0"/>
          </a:p>
        </p:txBody>
      </p:sp>
      <p:pic>
        <p:nvPicPr>
          <p:cNvPr id="5" name="図 4">
            <a:extLst>
              <a:ext uri="{FF2B5EF4-FFF2-40B4-BE49-F238E27FC236}">
                <a16:creationId xmlns:a16="http://schemas.microsoft.com/office/drawing/2014/main" id="{1D2B10BE-12BF-429A-867A-D695C26F2B10}"/>
              </a:ext>
            </a:extLst>
          </p:cNvPr>
          <p:cNvPicPr>
            <a:picLocks noChangeAspect="1"/>
          </p:cNvPicPr>
          <p:nvPr/>
        </p:nvPicPr>
        <p:blipFill>
          <a:blip r:embed="rId3"/>
          <a:stretch>
            <a:fillRect/>
          </a:stretch>
        </p:blipFill>
        <p:spPr>
          <a:xfrm>
            <a:off x="1112270" y="967563"/>
            <a:ext cx="9021434" cy="1927510"/>
          </a:xfrm>
          <a:prstGeom prst="rect">
            <a:avLst/>
          </a:prstGeom>
        </p:spPr>
      </p:pic>
      <p:sp>
        <p:nvSpPr>
          <p:cNvPr id="10" name="フレーム 9">
            <a:extLst>
              <a:ext uri="{FF2B5EF4-FFF2-40B4-BE49-F238E27FC236}">
                <a16:creationId xmlns:a16="http://schemas.microsoft.com/office/drawing/2014/main" id="{8C920C31-CB1D-486F-8521-15BDF91EC906}"/>
              </a:ext>
            </a:extLst>
          </p:cNvPr>
          <p:cNvSpPr/>
          <p:nvPr/>
        </p:nvSpPr>
        <p:spPr>
          <a:xfrm>
            <a:off x="1254642" y="1956391"/>
            <a:ext cx="8580474" cy="4572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2094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54363-B35B-4B46-8716-92DDB95E07D0}"/>
              </a:ext>
            </a:extLst>
          </p:cNvPr>
          <p:cNvSpPr>
            <a:spLocks noGrp="1"/>
          </p:cNvSpPr>
          <p:nvPr>
            <p:ph type="title"/>
          </p:nvPr>
        </p:nvSpPr>
        <p:spPr/>
        <p:txBody>
          <a:bodyPr/>
          <a:lstStyle/>
          <a:p>
            <a:r>
              <a:rPr lang="ja-JP" altLang="en-US" dirty="0"/>
              <a:t>科目検索システムの使用方法</a:t>
            </a:r>
            <a:endParaRPr kumimoji="1" lang="ja-JP" altLang="en-US" dirty="0"/>
          </a:p>
        </p:txBody>
      </p:sp>
      <p:sp>
        <p:nvSpPr>
          <p:cNvPr id="3" name="スライド番号プレースホルダー 2">
            <a:extLst>
              <a:ext uri="{FF2B5EF4-FFF2-40B4-BE49-F238E27FC236}">
                <a16:creationId xmlns:a16="http://schemas.microsoft.com/office/drawing/2014/main" id="{3C336D3B-3B33-4CBD-BA28-7D21065478B9}"/>
              </a:ext>
            </a:extLst>
          </p:cNvPr>
          <p:cNvSpPr>
            <a:spLocks noGrp="1"/>
          </p:cNvSpPr>
          <p:nvPr>
            <p:ph type="sldNum" sz="quarter" idx="16"/>
          </p:nvPr>
        </p:nvSpPr>
        <p:spPr/>
        <p:txBody>
          <a:bodyPr/>
          <a:lstStyle/>
          <a:p>
            <a:fld id="{53B27FF1-BF36-4FBF-ADF4-64592E81A2AE}" type="slidenum">
              <a:rPr kumimoji="1" lang="ja-JP" altLang="en-US" smtClean="0"/>
              <a:t>37</a:t>
            </a:fld>
            <a:endParaRPr kumimoji="1" lang="ja-JP" altLang="en-US"/>
          </a:p>
        </p:txBody>
      </p:sp>
      <p:sp>
        <p:nvSpPr>
          <p:cNvPr id="4" name="テキスト プレースホルダー 3">
            <a:extLst>
              <a:ext uri="{FF2B5EF4-FFF2-40B4-BE49-F238E27FC236}">
                <a16:creationId xmlns:a16="http://schemas.microsoft.com/office/drawing/2014/main" id="{138F67E2-0339-4C66-95CA-66EA62A21387}"/>
              </a:ext>
            </a:extLst>
          </p:cNvPr>
          <p:cNvSpPr>
            <a:spLocks noGrp="1"/>
          </p:cNvSpPr>
          <p:nvPr>
            <p:ph type="body" sz="quarter" idx="17"/>
          </p:nvPr>
        </p:nvSpPr>
        <p:spPr/>
        <p:txBody>
          <a:bodyPr>
            <a:normAutofit/>
          </a:bodyPr>
          <a:lstStyle/>
          <a:p>
            <a:pPr marL="0" indent="0">
              <a:buNone/>
            </a:pPr>
            <a:endParaRPr lang="en-US" altLang="ja-JP" sz="24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a:p>
            <a:pPr marL="0" indent="0">
              <a:buNone/>
            </a:pPr>
            <a:r>
              <a:rPr lang="ja-JP" altLang="en-US" sz="2400" b="1" kern="100" dirty="0">
                <a:effectLst/>
                <a:latin typeface="Century" panose="02040604050505020304" pitchFamily="18" charset="0"/>
                <a:ea typeface="BIZ UDPゴシック" panose="020B0400000000000000" pitchFamily="50" charset="-128"/>
                <a:cs typeface="Times New Roman" panose="02020603050405020304" pitchFamily="18" charset="0"/>
              </a:rPr>
              <a:t>① </a:t>
            </a:r>
            <a:r>
              <a:rPr lang="ja-JP" altLang="ja-JP" sz="2400" b="1" kern="100" dirty="0">
                <a:effectLst/>
                <a:latin typeface="Century" panose="02040604050505020304" pitchFamily="18" charset="0"/>
                <a:ea typeface="BIZ UDPゴシック" panose="020B0400000000000000" pitchFamily="50" charset="-128"/>
                <a:cs typeface="Times New Roman" panose="02020603050405020304" pitchFamily="18" charset="0"/>
              </a:rPr>
              <a:t>科目検索をしたいコースをクリックしてください。</a:t>
            </a:r>
            <a:endPar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a:extLst>
              <a:ext uri="{FF2B5EF4-FFF2-40B4-BE49-F238E27FC236}">
                <a16:creationId xmlns:a16="http://schemas.microsoft.com/office/drawing/2014/main" id="{ADB7093E-25F0-407B-A833-6175FB9438CE}"/>
              </a:ext>
            </a:extLst>
          </p:cNvPr>
          <p:cNvPicPr/>
          <p:nvPr/>
        </p:nvPicPr>
        <p:blipFill>
          <a:blip r:embed="rId3"/>
          <a:stretch>
            <a:fillRect/>
          </a:stretch>
        </p:blipFill>
        <p:spPr>
          <a:xfrm>
            <a:off x="2239127" y="2805642"/>
            <a:ext cx="7713746" cy="1598257"/>
          </a:xfrm>
          <a:prstGeom prst="rect">
            <a:avLst/>
          </a:prstGeom>
        </p:spPr>
      </p:pic>
    </p:spTree>
    <p:extLst>
      <p:ext uri="{BB962C8B-B14F-4D97-AF65-F5344CB8AC3E}">
        <p14:creationId xmlns:p14="http://schemas.microsoft.com/office/powerpoint/2010/main" val="196383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54363-B35B-4B46-8716-92DDB95E07D0}"/>
              </a:ext>
            </a:extLst>
          </p:cNvPr>
          <p:cNvSpPr>
            <a:spLocks noGrp="1"/>
          </p:cNvSpPr>
          <p:nvPr>
            <p:ph type="title"/>
          </p:nvPr>
        </p:nvSpPr>
        <p:spPr/>
        <p:txBody>
          <a:bodyPr/>
          <a:lstStyle/>
          <a:p>
            <a:r>
              <a:rPr lang="ja-JP" altLang="en-US" dirty="0"/>
              <a:t>科目検索システムの使用方法</a:t>
            </a:r>
            <a:endParaRPr kumimoji="1" lang="ja-JP" altLang="en-US" dirty="0"/>
          </a:p>
        </p:txBody>
      </p:sp>
      <p:sp>
        <p:nvSpPr>
          <p:cNvPr id="3" name="スライド番号プレースホルダー 2">
            <a:extLst>
              <a:ext uri="{FF2B5EF4-FFF2-40B4-BE49-F238E27FC236}">
                <a16:creationId xmlns:a16="http://schemas.microsoft.com/office/drawing/2014/main" id="{3C336D3B-3B33-4CBD-BA28-7D21065478B9}"/>
              </a:ext>
            </a:extLst>
          </p:cNvPr>
          <p:cNvSpPr>
            <a:spLocks noGrp="1"/>
          </p:cNvSpPr>
          <p:nvPr>
            <p:ph type="sldNum" sz="quarter" idx="16"/>
          </p:nvPr>
        </p:nvSpPr>
        <p:spPr/>
        <p:txBody>
          <a:bodyPr/>
          <a:lstStyle/>
          <a:p>
            <a:fld id="{53B27FF1-BF36-4FBF-ADF4-64592E81A2AE}" type="slidenum">
              <a:rPr kumimoji="1" lang="ja-JP" altLang="en-US" smtClean="0"/>
              <a:t>38</a:t>
            </a:fld>
            <a:endParaRPr kumimoji="1" lang="ja-JP" altLang="en-US"/>
          </a:p>
        </p:txBody>
      </p:sp>
      <p:sp>
        <p:nvSpPr>
          <p:cNvPr id="4" name="テキスト プレースホルダー 3">
            <a:extLst>
              <a:ext uri="{FF2B5EF4-FFF2-40B4-BE49-F238E27FC236}">
                <a16:creationId xmlns:a16="http://schemas.microsoft.com/office/drawing/2014/main" id="{138F67E2-0339-4C66-95CA-66EA62A21387}"/>
              </a:ext>
            </a:extLst>
          </p:cNvPr>
          <p:cNvSpPr>
            <a:spLocks noGrp="1"/>
          </p:cNvSpPr>
          <p:nvPr>
            <p:ph type="body" sz="quarter" idx="17"/>
          </p:nvPr>
        </p:nvSpPr>
        <p:spPr/>
        <p:txBody>
          <a:bodyPr>
            <a:normAutofit/>
          </a:bodyPr>
          <a:lstStyle/>
          <a:p>
            <a:pPr marL="0" indent="0">
              <a:buNone/>
            </a:pPr>
            <a:r>
              <a:rPr lang="ja-JP" altLang="en-US" sz="2400" b="1" kern="100" dirty="0">
                <a:latin typeface="Century" panose="02040604050505020304" pitchFamily="18" charset="0"/>
                <a:ea typeface="BIZ UDPゴシック" panose="020B0400000000000000" pitchFamily="50" charset="-128"/>
                <a:cs typeface="Times New Roman" panose="02020603050405020304" pitchFamily="18" charset="0"/>
              </a:rPr>
              <a:t>② </a:t>
            </a:r>
            <a:r>
              <a:rPr lang="ja-JP" altLang="ja-JP" sz="2400" kern="100" dirty="0">
                <a:effectLst/>
                <a:latin typeface="Century" panose="02040604050505020304" pitchFamily="18" charset="0"/>
                <a:ea typeface="BIZ UDPゴシック" panose="020B0400000000000000" pitchFamily="50" charset="-128"/>
                <a:cs typeface="Times New Roman" panose="02020603050405020304" pitchFamily="18" charset="0"/>
              </a:rPr>
              <a:t>検索条件をチェックし、絞り込みをクリックしてください。</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a:extLst>
              <a:ext uri="{FF2B5EF4-FFF2-40B4-BE49-F238E27FC236}">
                <a16:creationId xmlns:a16="http://schemas.microsoft.com/office/drawing/2014/main" id="{1C2BA06D-4F20-4434-8B68-89480DD5CD39}"/>
              </a:ext>
            </a:extLst>
          </p:cNvPr>
          <p:cNvPicPr/>
          <p:nvPr/>
        </p:nvPicPr>
        <p:blipFill>
          <a:blip r:embed="rId3"/>
          <a:stretch>
            <a:fillRect/>
          </a:stretch>
        </p:blipFill>
        <p:spPr>
          <a:xfrm>
            <a:off x="2935622" y="1841275"/>
            <a:ext cx="6320755" cy="4309004"/>
          </a:xfrm>
          <a:prstGeom prst="rect">
            <a:avLst/>
          </a:prstGeom>
        </p:spPr>
      </p:pic>
    </p:spTree>
    <p:extLst>
      <p:ext uri="{BB962C8B-B14F-4D97-AF65-F5344CB8AC3E}">
        <p14:creationId xmlns:p14="http://schemas.microsoft.com/office/powerpoint/2010/main" val="238927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4663AFD-89FF-4836-800E-DD36829FB161}"/>
              </a:ext>
            </a:extLst>
          </p:cNvPr>
          <p:cNvSpPr>
            <a:spLocks noGrp="1"/>
          </p:cNvSpPr>
          <p:nvPr>
            <p:ph type="body" idx="4294967295"/>
          </p:nvPr>
        </p:nvSpPr>
        <p:spPr>
          <a:xfrm>
            <a:off x="660547" y="1360023"/>
            <a:ext cx="10679430" cy="4504691"/>
          </a:xfrm>
        </p:spPr>
        <p:txBody>
          <a:bodyPr/>
          <a:lstStyle/>
          <a:p>
            <a:pPr marL="0" indent="0">
              <a:buNone/>
            </a:pPr>
            <a:endParaRPr lang="en-US" altLang="ja-JP" dirty="0"/>
          </a:p>
          <a:p>
            <a:pPr marL="0" indent="0">
              <a:buNone/>
            </a:pPr>
            <a:endParaRPr lang="ja-JP" altLang="en-US" dirty="0"/>
          </a:p>
        </p:txBody>
      </p:sp>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グローバル教養副専攻の概要</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3</a:t>
            </a:fld>
            <a:endParaRPr kumimoji="1" lang="ja-JP" altLang="en-US"/>
          </a:p>
        </p:txBody>
      </p:sp>
      <p:sp>
        <p:nvSpPr>
          <p:cNvPr id="15" name="テキスト ボックス 14">
            <a:extLst>
              <a:ext uri="{FF2B5EF4-FFF2-40B4-BE49-F238E27FC236}">
                <a16:creationId xmlns:a16="http://schemas.microsoft.com/office/drawing/2014/main" id="{FBD8B078-84EB-4097-916D-D24E2328E988}"/>
              </a:ext>
            </a:extLst>
          </p:cNvPr>
          <p:cNvSpPr txBox="1"/>
          <p:nvPr/>
        </p:nvSpPr>
        <p:spPr>
          <a:xfrm>
            <a:off x="448621" y="1581042"/>
            <a:ext cx="11103281" cy="4370427"/>
          </a:xfrm>
          <a:prstGeom prst="rect">
            <a:avLst/>
          </a:prstGeom>
          <a:noFill/>
        </p:spPr>
        <p:txBody>
          <a:bodyPr wrap="square" rtlCol="0">
            <a:spAutoFit/>
          </a:bodyPr>
          <a:lstStyle/>
          <a:p>
            <a:r>
              <a:rPr lang="ja-JP" altLang="en-US" sz="2800" b="1" dirty="0"/>
              <a:t>① </a:t>
            </a:r>
            <a:r>
              <a:rPr lang="en-US" altLang="ja-JP" sz="2800" b="1" dirty="0"/>
              <a:t>2016</a:t>
            </a:r>
            <a:r>
              <a:rPr lang="ja-JP" altLang="en-US" sz="2800" b="1" dirty="0"/>
              <a:t>年度以降の学部</a:t>
            </a:r>
            <a:r>
              <a:rPr lang="en-US" altLang="ja-JP" sz="2800" b="1" dirty="0"/>
              <a:t>1</a:t>
            </a:r>
            <a:r>
              <a:rPr lang="ja-JP" altLang="en-US" sz="2800" b="1" dirty="0"/>
              <a:t>年次入学者はだれでも登録可能！</a:t>
            </a:r>
            <a:endParaRPr lang="en-US" altLang="ja-JP" sz="2800" b="1" dirty="0"/>
          </a:p>
          <a:p>
            <a:r>
              <a:rPr lang="ja-JP" altLang="en-US" sz="2400" dirty="0"/>
              <a:t>　</a:t>
            </a:r>
            <a:r>
              <a:rPr lang="ja-JP" altLang="en-US" sz="2800" dirty="0"/>
              <a:t> </a:t>
            </a:r>
            <a:r>
              <a:rPr lang="ja-JP" altLang="en-US" sz="2400" dirty="0"/>
              <a:t>システムからいつでも、どこでも登録が可能です。</a:t>
            </a:r>
            <a:endParaRPr lang="en-US" altLang="ja-JP" sz="2000" dirty="0"/>
          </a:p>
          <a:p>
            <a:endParaRPr lang="en-US" altLang="ja-JP" sz="2400" dirty="0"/>
          </a:p>
          <a:p>
            <a:endParaRPr lang="en-US" altLang="ja-JP" sz="2400" dirty="0"/>
          </a:p>
          <a:p>
            <a:r>
              <a:rPr lang="ja-JP" altLang="en-US" sz="2800" b="1" dirty="0"/>
              <a:t>②</a:t>
            </a:r>
            <a:r>
              <a:rPr lang="ja-JP" altLang="en-US" sz="2800" dirty="0"/>
              <a:t> </a:t>
            </a:r>
            <a:r>
              <a:rPr lang="ja-JP" altLang="en-US" sz="2800" b="1" dirty="0"/>
              <a:t>主専攻に加えて副専攻として興味ある分野を学ぶ</a:t>
            </a:r>
            <a:endParaRPr lang="en-US" altLang="ja-JP" sz="2800" b="1" dirty="0"/>
          </a:p>
          <a:p>
            <a:r>
              <a:rPr lang="ja-JP" altLang="en-US" sz="2400" dirty="0"/>
              <a:t>　 </a:t>
            </a:r>
            <a:r>
              <a:rPr lang="ja-JP" altLang="en-US" sz="2800" dirty="0"/>
              <a:t>「</a:t>
            </a:r>
            <a:r>
              <a:rPr lang="ja-JP" altLang="en-US" sz="2400" dirty="0"/>
              <a:t>○○</a:t>
            </a:r>
            <a:r>
              <a:rPr lang="en-US" altLang="ja-JP" sz="2400" dirty="0"/>
              <a:t>×</a:t>
            </a:r>
            <a:r>
              <a:rPr lang="ja-JP" altLang="en-US" sz="2400" dirty="0"/>
              <a:t>○○」を通じて幅広い視野を培う</a:t>
            </a:r>
            <a:endParaRPr lang="en-US" altLang="ja-JP" sz="2400" dirty="0"/>
          </a:p>
          <a:p>
            <a:endParaRPr lang="en-US" altLang="ja-JP" sz="2400" dirty="0"/>
          </a:p>
          <a:p>
            <a:endParaRPr lang="en-US" altLang="ja-JP" sz="2400" dirty="0"/>
          </a:p>
          <a:p>
            <a:r>
              <a:rPr lang="ja-JP" altLang="en-US" sz="2800" b="1" dirty="0"/>
              <a:t>③ 修了証が授与される</a:t>
            </a:r>
            <a:endParaRPr lang="en-US" altLang="ja-JP" sz="2800" b="1" dirty="0"/>
          </a:p>
          <a:p>
            <a:r>
              <a:rPr lang="ja-JP" altLang="en-US" sz="2400" b="1" dirty="0"/>
              <a:t>　  </a:t>
            </a:r>
            <a:r>
              <a:rPr lang="ja-JP" altLang="en-US" sz="2400" dirty="0"/>
              <a:t>卒業時に修了証が授与されます</a:t>
            </a:r>
            <a:endParaRPr lang="en-US" altLang="ja-JP" dirty="0"/>
          </a:p>
          <a:p>
            <a:endParaRPr lang="en-US" altLang="ja-JP" dirty="0"/>
          </a:p>
        </p:txBody>
      </p:sp>
    </p:spTree>
    <p:extLst>
      <p:ext uri="{BB962C8B-B14F-4D97-AF65-F5344CB8AC3E}">
        <p14:creationId xmlns:p14="http://schemas.microsoft.com/office/powerpoint/2010/main" val="441054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54363-B35B-4B46-8716-92DDB95E07D0}"/>
              </a:ext>
            </a:extLst>
          </p:cNvPr>
          <p:cNvSpPr>
            <a:spLocks noGrp="1"/>
          </p:cNvSpPr>
          <p:nvPr>
            <p:ph type="title"/>
          </p:nvPr>
        </p:nvSpPr>
        <p:spPr/>
        <p:txBody>
          <a:bodyPr/>
          <a:lstStyle/>
          <a:p>
            <a:r>
              <a:rPr lang="ja-JP" altLang="en-US" dirty="0"/>
              <a:t>科目検索システムの使用方法</a:t>
            </a:r>
            <a:endParaRPr kumimoji="1" lang="ja-JP" altLang="en-US" dirty="0"/>
          </a:p>
        </p:txBody>
      </p:sp>
      <p:sp>
        <p:nvSpPr>
          <p:cNvPr id="3" name="スライド番号プレースホルダー 2">
            <a:extLst>
              <a:ext uri="{FF2B5EF4-FFF2-40B4-BE49-F238E27FC236}">
                <a16:creationId xmlns:a16="http://schemas.microsoft.com/office/drawing/2014/main" id="{3C336D3B-3B33-4CBD-BA28-7D21065478B9}"/>
              </a:ext>
            </a:extLst>
          </p:cNvPr>
          <p:cNvSpPr>
            <a:spLocks noGrp="1"/>
          </p:cNvSpPr>
          <p:nvPr>
            <p:ph type="sldNum" sz="quarter" idx="16"/>
          </p:nvPr>
        </p:nvSpPr>
        <p:spPr/>
        <p:txBody>
          <a:bodyPr/>
          <a:lstStyle/>
          <a:p>
            <a:fld id="{53B27FF1-BF36-4FBF-ADF4-64592E81A2AE}" type="slidenum">
              <a:rPr kumimoji="1" lang="ja-JP" altLang="en-US" smtClean="0"/>
              <a:t>39</a:t>
            </a:fld>
            <a:endParaRPr kumimoji="1" lang="ja-JP" altLang="en-US"/>
          </a:p>
        </p:txBody>
      </p:sp>
      <p:sp>
        <p:nvSpPr>
          <p:cNvPr id="4" name="テキスト プレースホルダー 3">
            <a:extLst>
              <a:ext uri="{FF2B5EF4-FFF2-40B4-BE49-F238E27FC236}">
                <a16:creationId xmlns:a16="http://schemas.microsoft.com/office/drawing/2014/main" id="{138F67E2-0339-4C66-95CA-66EA62A21387}"/>
              </a:ext>
            </a:extLst>
          </p:cNvPr>
          <p:cNvSpPr>
            <a:spLocks noGrp="1"/>
          </p:cNvSpPr>
          <p:nvPr>
            <p:ph type="body" sz="quarter" idx="17"/>
          </p:nvPr>
        </p:nvSpPr>
        <p:spPr/>
        <p:txBody>
          <a:bodyPr>
            <a:normAutofit/>
          </a:bodyPr>
          <a:lstStyle/>
          <a:p>
            <a:pPr marL="0" indent="0">
              <a:buNone/>
            </a:pPr>
            <a:r>
              <a:rPr lang="ja-JP" altLang="en-US" sz="2400" b="1" kern="100" dirty="0">
                <a:latin typeface="Century" panose="02040604050505020304" pitchFamily="18" charset="0"/>
                <a:ea typeface="BIZ UDPゴシック" panose="020B0400000000000000" pitchFamily="50" charset="-128"/>
                <a:cs typeface="Times New Roman" panose="02020603050405020304" pitchFamily="18" charset="0"/>
              </a:rPr>
              <a:t>③ </a:t>
            </a:r>
            <a:r>
              <a:rPr lang="ja-JP" altLang="en-US" sz="2400" kern="100" dirty="0">
                <a:effectLst/>
                <a:latin typeface="Century" panose="02040604050505020304" pitchFamily="18" charset="0"/>
                <a:ea typeface="BIZ UDPゴシック" panose="020B0400000000000000" pitchFamily="50" charset="-128"/>
                <a:cs typeface="Times New Roman" panose="02020603050405020304" pitchFamily="18" charset="0"/>
              </a:rPr>
              <a:t>絞り込みをクリックすると、該当する授業がページ下部に表示されます。</a:t>
            </a:r>
            <a:endPar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a:extLst>
              <a:ext uri="{FF2B5EF4-FFF2-40B4-BE49-F238E27FC236}">
                <a16:creationId xmlns:a16="http://schemas.microsoft.com/office/drawing/2014/main" id="{0F71708F-0BDA-466C-A545-B673AA1AE47C}"/>
              </a:ext>
            </a:extLst>
          </p:cNvPr>
          <p:cNvPicPr>
            <a:picLocks noChangeAspect="1"/>
          </p:cNvPicPr>
          <p:nvPr/>
        </p:nvPicPr>
        <p:blipFill>
          <a:blip r:embed="rId3"/>
          <a:stretch>
            <a:fillRect/>
          </a:stretch>
        </p:blipFill>
        <p:spPr>
          <a:xfrm>
            <a:off x="2218784" y="1941669"/>
            <a:ext cx="7754432" cy="3943900"/>
          </a:xfrm>
          <a:prstGeom prst="rect">
            <a:avLst/>
          </a:prstGeom>
        </p:spPr>
      </p:pic>
    </p:spTree>
    <p:extLst>
      <p:ext uri="{BB962C8B-B14F-4D97-AF65-F5344CB8AC3E}">
        <p14:creationId xmlns:p14="http://schemas.microsoft.com/office/powerpoint/2010/main" val="323932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海外体験の事前相談制度</a:t>
            </a:r>
            <a:r>
              <a:rPr lang="en-US" altLang="ja-JP" dirty="0"/>
              <a:t>【</a:t>
            </a:r>
            <a:r>
              <a:rPr lang="ja-JP" altLang="en-US" dirty="0"/>
              <a:t>主管部局一覧</a:t>
            </a:r>
            <a:r>
              <a:rPr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40</a:t>
            </a:fld>
            <a:endParaRPr kumimoji="1" lang="ja-JP" altLang="en-US"/>
          </a:p>
        </p:txBody>
      </p:sp>
      <p:sp>
        <p:nvSpPr>
          <p:cNvPr id="8" name="正方形/長方形 7">
            <a:extLst>
              <a:ext uri="{FF2B5EF4-FFF2-40B4-BE49-F238E27FC236}">
                <a16:creationId xmlns:a16="http://schemas.microsoft.com/office/drawing/2014/main" id="{A75EBFCA-B30A-4EA2-AADF-9BCB058E0AE9}"/>
              </a:ext>
            </a:extLst>
          </p:cNvPr>
          <p:cNvSpPr/>
          <p:nvPr/>
        </p:nvSpPr>
        <p:spPr>
          <a:xfrm>
            <a:off x="421640" y="1371601"/>
            <a:ext cx="11221011" cy="44869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b="1" u="sng" dirty="0"/>
              <a:t>【</a:t>
            </a:r>
            <a:r>
              <a:rPr lang="ja-JP" altLang="en-US" sz="2000" b="1" u="sng" dirty="0"/>
              <a:t>全学共通教育事務室（グローバル教養副専攻事務局）</a:t>
            </a:r>
            <a:r>
              <a:rPr lang="en-US" altLang="ja-JP" sz="2000" b="1" u="sng" dirty="0"/>
              <a:t>】</a:t>
            </a:r>
          </a:p>
          <a:p>
            <a:r>
              <a:rPr lang="ja-JP" altLang="en-US" sz="2000" b="1" dirty="0"/>
              <a:t>　</a:t>
            </a:r>
            <a:r>
              <a:rPr lang="en-US" altLang="ja-JP" sz="2000" b="1" dirty="0"/>
              <a:t>Arts</a:t>
            </a:r>
            <a:r>
              <a:rPr lang="ja-JP" altLang="en-US" sz="2000" b="1" dirty="0"/>
              <a:t>＆</a:t>
            </a:r>
            <a:r>
              <a:rPr lang="en-US" altLang="ja-JP" sz="2000" b="1" dirty="0"/>
              <a:t>Science</a:t>
            </a:r>
            <a:r>
              <a:rPr lang="ja-JP" altLang="en-US" sz="2000" b="1" dirty="0"/>
              <a:t>の全テーマ</a:t>
            </a:r>
            <a:endParaRPr lang="en-US" altLang="ja-JP" sz="2000" b="1" dirty="0"/>
          </a:p>
          <a:p>
            <a:r>
              <a:rPr lang="ja-JP" altLang="en-US" sz="2000" b="1" dirty="0"/>
              <a:t>　</a:t>
            </a:r>
            <a:r>
              <a:rPr lang="en-US" altLang="ja-JP" sz="2000" b="1" dirty="0"/>
              <a:t>Language</a:t>
            </a:r>
            <a:r>
              <a:rPr lang="ja-JP" altLang="en-US" sz="2000" b="1" dirty="0"/>
              <a:t>＆</a:t>
            </a:r>
            <a:r>
              <a:rPr lang="en-US" altLang="ja-JP" sz="2000" b="1" dirty="0"/>
              <a:t>Culture</a:t>
            </a:r>
            <a:r>
              <a:rPr lang="ja-JP" altLang="en-US" sz="2000" b="1" dirty="0"/>
              <a:t>の全テーマ</a:t>
            </a:r>
            <a:endParaRPr lang="en-US" altLang="ja-JP" sz="2000" b="1" dirty="0"/>
          </a:p>
          <a:p>
            <a:r>
              <a:rPr lang="ja-JP" altLang="en-US" sz="2000" b="1" dirty="0"/>
              <a:t>　</a:t>
            </a:r>
            <a:r>
              <a:rPr lang="en-US" altLang="ja-JP" sz="2000" b="1" dirty="0"/>
              <a:t>Discipline</a:t>
            </a:r>
            <a:r>
              <a:rPr lang="ja-JP" altLang="en-US" sz="2000" b="1" dirty="0"/>
              <a:t>コース</a:t>
            </a:r>
            <a:endParaRPr lang="en-US" altLang="ja-JP" sz="2000" b="1" dirty="0"/>
          </a:p>
          <a:p>
            <a:r>
              <a:rPr lang="ja-JP" altLang="en-US" sz="2000" b="1" dirty="0"/>
              <a:t>　</a:t>
            </a:r>
            <a:r>
              <a:rPr lang="en-US" altLang="ja-JP" sz="2000" b="1" dirty="0"/>
              <a:t>-Japanese Studies in English Program</a:t>
            </a:r>
            <a:r>
              <a:rPr lang="ja-JP" altLang="en-US" sz="2000" b="1" dirty="0"/>
              <a:t>（国際日本学）</a:t>
            </a:r>
            <a:endParaRPr lang="en-US" altLang="ja-JP" sz="2000" b="1" dirty="0"/>
          </a:p>
          <a:p>
            <a:endParaRPr lang="en-US" altLang="ja-JP" sz="2000" b="1" dirty="0"/>
          </a:p>
          <a:p>
            <a:r>
              <a:rPr lang="en-US" altLang="ja-JP" sz="2000" b="1" u="sng" dirty="0"/>
              <a:t>【</a:t>
            </a:r>
            <a:r>
              <a:rPr lang="ja-JP" altLang="en-US" sz="2000" b="1" u="sng" dirty="0"/>
              <a:t>国際化推進機構（日本語教育センター）</a:t>
            </a:r>
            <a:r>
              <a:rPr lang="en-US" altLang="ja-JP" sz="2000" b="1" u="sng" dirty="0"/>
              <a:t>】</a:t>
            </a:r>
          </a:p>
          <a:p>
            <a:r>
              <a:rPr lang="ja-JP" altLang="en-US" sz="2000" b="1" dirty="0"/>
              <a:t>　</a:t>
            </a:r>
            <a:r>
              <a:rPr lang="en-US" altLang="ja-JP" sz="2000" b="1" dirty="0"/>
              <a:t>Discipline</a:t>
            </a:r>
            <a:r>
              <a:rPr lang="ja-JP" altLang="en-US" sz="2000" b="1" dirty="0"/>
              <a:t>コース</a:t>
            </a:r>
            <a:endParaRPr lang="en-US" altLang="ja-JP" sz="2000" b="1" dirty="0"/>
          </a:p>
          <a:p>
            <a:r>
              <a:rPr lang="ja-JP" altLang="en-US" sz="2000" b="1" dirty="0"/>
              <a:t>　</a:t>
            </a:r>
            <a:r>
              <a:rPr lang="en-US" altLang="ja-JP" sz="2000" b="1" dirty="0"/>
              <a:t>-Experience Opportunities in Japan for International Students </a:t>
            </a:r>
            <a:r>
              <a:rPr lang="ja-JP" altLang="en-US" sz="1600" b="1" dirty="0"/>
              <a:t>（留学生向けのキャリアと日本語）</a:t>
            </a:r>
          </a:p>
          <a:p>
            <a:endParaRPr lang="en-US" altLang="ja-JP" sz="2000" b="1" dirty="0"/>
          </a:p>
          <a:p>
            <a:r>
              <a:rPr lang="en-US" altLang="ja-JP" sz="2000" b="1" u="sng" dirty="0"/>
              <a:t>【</a:t>
            </a:r>
            <a:r>
              <a:rPr lang="ja-JP" altLang="en-US" sz="2000" b="1" u="sng" dirty="0"/>
              <a:t>社会情報教育センター（</a:t>
            </a:r>
            <a:r>
              <a:rPr lang="en-US" altLang="ja-JP" sz="2000" b="1" u="sng" dirty="0"/>
              <a:t>CSR</a:t>
            </a:r>
            <a:r>
              <a:rPr lang="ja-JP" altLang="en-US" sz="2000" b="1" u="sng" dirty="0"/>
              <a:t>）</a:t>
            </a:r>
            <a:r>
              <a:rPr lang="en-US" altLang="ja-JP" sz="2000" b="1" u="sng" dirty="0"/>
              <a:t>】</a:t>
            </a:r>
          </a:p>
          <a:p>
            <a:r>
              <a:rPr lang="ja-JP" altLang="en-US" sz="2000" b="1" dirty="0"/>
              <a:t>　</a:t>
            </a:r>
            <a:r>
              <a:rPr lang="en-US" altLang="ja-JP" sz="2000" b="1" dirty="0"/>
              <a:t>Discipline</a:t>
            </a:r>
            <a:r>
              <a:rPr lang="ja-JP" altLang="en-US" sz="2000" b="1" dirty="0"/>
              <a:t>コース</a:t>
            </a:r>
            <a:endParaRPr lang="en-US" altLang="ja-JP" sz="2000" b="1" dirty="0"/>
          </a:p>
          <a:p>
            <a:r>
              <a:rPr lang="en-US" altLang="ja-JP" sz="2000" b="1" dirty="0"/>
              <a:t>    -Data Science</a:t>
            </a:r>
            <a:r>
              <a:rPr lang="ja-JP" altLang="en-US" sz="2000" b="1" dirty="0"/>
              <a:t>（データサイエンス）</a:t>
            </a:r>
            <a:endParaRPr lang="en-US" altLang="ja-JP" b="1" dirty="0"/>
          </a:p>
        </p:txBody>
      </p:sp>
    </p:spTree>
    <p:extLst>
      <p:ext uri="{BB962C8B-B14F-4D97-AF65-F5344CB8AC3E}">
        <p14:creationId xmlns:p14="http://schemas.microsoft.com/office/powerpoint/2010/main" val="1060149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86D0-0C79-4D77-95A3-818D82B27B98}"/>
              </a:ext>
            </a:extLst>
          </p:cNvPr>
          <p:cNvSpPr>
            <a:spLocks noGrp="1"/>
          </p:cNvSpPr>
          <p:nvPr>
            <p:ph type="title"/>
          </p:nvPr>
        </p:nvSpPr>
        <p:spPr/>
        <p:txBody>
          <a:bodyPr/>
          <a:lstStyle/>
          <a:p>
            <a:r>
              <a:rPr lang="ja-JP" altLang="en-US" dirty="0"/>
              <a:t>海外体験の事前相談制度</a:t>
            </a:r>
            <a:r>
              <a:rPr lang="en-US" altLang="ja-JP" dirty="0"/>
              <a:t>【</a:t>
            </a:r>
            <a:r>
              <a:rPr lang="ja-JP" altLang="en-US" dirty="0"/>
              <a:t>主管部局一覧</a:t>
            </a:r>
            <a:r>
              <a:rPr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43AAC34A-A9D1-482A-B735-5B183BA1AF75}"/>
              </a:ext>
            </a:extLst>
          </p:cNvPr>
          <p:cNvSpPr>
            <a:spLocks noGrp="1"/>
          </p:cNvSpPr>
          <p:nvPr>
            <p:ph type="sldNum" sz="quarter" idx="16"/>
          </p:nvPr>
        </p:nvSpPr>
        <p:spPr/>
        <p:txBody>
          <a:bodyPr/>
          <a:lstStyle/>
          <a:p>
            <a:fld id="{53B27FF1-BF36-4FBF-ADF4-64592E81A2AE}" type="slidenum">
              <a:rPr kumimoji="1" lang="ja-JP" altLang="en-US" smtClean="0"/>
              <a:t>41</a:t>
            </a:fld>
            <a:endParaRPr kumimoji="1" lang="ja-JP" altLang="en-US"/>
          </a:p>
        </p:txBody>
      </p:sp>
      <p:sp>
        <p:nvSpPr>
          <p:cNvPr id="8" name="正方形/長方形 7">
            <a:extLst>
              <a:ext uri="{FF2B5EF4-FFF2-40B4-BE49-F238E27FC236}">
                <a16:creationId xmlns:a16="http://schemas.microsoft.com/office/drawing/2014/main" id="{A75EBFCA-B30A-4EA2-AADF-9BCB058E0AE9}"/>
              </a:ext>
            </a:extLst>
          </p:cNvPr>
          <p:cNvSpPr/>
          <p:nvPr/>
        </p:nvSpPr>
        <p:spPr>
          <a:xfrm>
            <a:off x="421640" y="1371600"/>
            <a:ext cx="11221011" cy="46632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b="1" u="sng" dirty="0"/>
              <a:t>【</a:t>
            </a:r>
            <a:r>
              <a:rPr lang="ja-JP" altLang="en-US" sz="2000" b="1" u="sng" dirty="0"/>
              <a:t>国際化推進機構（グローバル教育センター）</a:t>
            </a:r>
            <a:r>
              <a:rPr lang="en-US" altLang="ja-JP" sz="2000" b="1" u="sng" dirty="0"/>
              <a:t>】</a:t>
            </a:r>
          </a:p>
          <a:p>
            <a:r>
              <a:rPr lang="ja-JP" altLang="en-US" sz="2000" b="1" dirty="0"/>
              <a:t>　</a:t>
            </a:r>
            <a:r>
              <a:rPr lang="en-US" altLang="ja-JP" sz="2000" b="1" dirty="0"/>
              <a:t>Discipline</a:t>
            </a:r>
            <a:r>
              <a:rPr lang="ja-JP" altLang="en-US" sz="2000" b="1" dirty="0"/>
              <a:t>コース　</a:t>
            </a:r>
            <a:endParaRPr lang="en-US" altLang="ja-JP" sz="2000" b="1" dirty="0"/>
          </a:p>
          <a:p>
            <a:r>
              <a:rPr lang="ja-JP" altLang="en-US" sz="2000" b="1" dirty="0"/>
              <a:t>　</a:t>
            </a:r>
            <a:r>
              <a:rPr lang="en-US" altLang="ja-JP" sz="2000" b="1" dirty="0"/>
              <a:t>-International Cooperation</a:t>
            </a:r>
            <a:r>
              <a:rPr lang="ja-JP" altLang="en-US" sz="2000" b="1" dirty="0"/>
              <a:t>（国際協力人材育成） </a:t>
            </a:r>
            <a:endParaRPr lang="en-US" altLang="ja-JP" sz="2000" b="1" dirty="0"/>
          </a:p>
          <a:p>
            <a:r>
              <a:rPr lang="ja-JP" altLang="en-US" sz="2000" b="1" dirty="0"/>
              <a:t>　</a:t>
            </a:r>
            <a:r>
              <a:rPr lang="en-US" altLang="ja-JP" sz="2000" b="1" dirty="0"/>
              <a:t>-Global Leadership</a:t>
            </a:r>
            <a:r>
              <a:rPr lang="ja-JP" altLang="en-US" sz="2000" b="1" dirty="0"/>
              <a:t>（立教</a:t>
            </a:r>
            <a:r>
              <a:rPr lang="en-US" altLang="ja-JP" sz="2000" b="1" dirty="0"/>
              <a:t>GLP</a:t>
            </a:r>
            <a:r>
              <a:rPr lang="ja-JP" altLang="en-US" sz="2000" b="1" dirty="0"/>
              <a:t>）</a:t>
            </a:r>
            <a:endParaRPr lang="en-US" altLang="ja-JP" sz="2000" b="1" dirty="0"/>
          </a:p>
          <a:p>
            <a:endParaRPr lang="en-US" altLang="ja-JP" sz="2000" b="1" dirty="0"/>
          </a:p>
          <a:p>
            <a:endParaRPr lang="en-US" altLang="ja-JP" sz="2000" b="1" dirty="0"/>
          </a:p>
          <a:p>
            <a:r>
              <a:rPr lang="en-US" altLang="ja-JP" sz="2000" b="1" u="sng" dirty="0"/>
              <a:t>【</a:t>
            </a:r>
            <a:r>
              <a:rPr lang="ja-JP" altLang="en-US" sz="2000" b="1" u="sng" dirty="0"/>
              <a:t>異文化コミュニケーション学部（学部事務</a:t>
            </a:r>
            <a:r>
              <a:rPr lang="en-US" altLang="ja-JP" sz="2000" b="1" u="sng" dirty="0"/>
              <a:t>4</a:t>
            </a:r>
            <a:r>
              <a:rPr lang="ja-JP" altLang="en-US" sz="2000" b="1" u="sng" dirty="0"/>
              <a:t>課）</a:t>
            </a:r>
            <a:r>
              <a:rPr lang="en-US" altLang="ja-JP" sz="2000" b="1" u="sng" dirty="0"/>
              <a:t>】</a:t>
            </a:r>
          </a:p>
          <a:p>
            <a:r>
              <a:rPr lang="ja-JP" altLang="en-US" sz="2000" b="1" dirty="0"/>
              <a:t>　</a:t>
            </a:r>
            <a:r>
              <a:rPr lang="en-US" altLang="ja-JP" sz="2000" b="1" dirty="0"/>
              <a:t>Discipline</a:t>
            </a:r>
            <a:r>
              <a:rPr lang="ja-JP" altLang="en-US" sz="2000" b="1" dirty="0"/>
              <a:t>コース</a:t>
            </a:r>
            <a:endParaRPr lang="en-US" altLang="ja-JP" sz="2000" b="1" dirty="0"/>
          </a:p>
          <a:p>
            <a:r>
              <a:rPr lang="ja-JP" altLang="en-US" sz="2000" b="1" dirty="0"/>
              <a:t>　</a:t>
            </a:r>
            <a:r>
              <a:rPr lang="en-US" altLang="ja-JP" sz="2000" b="1" dirty="0"/>
              <a:t>-Teaching Japanese as a Foreign Language</a:t>
            </a:r>
            <a:r>
              <a:rPr lang="ja-JP" altLang="en-US" sz="2000" b="1" dirty="0"/>
              <a:t>（日本語教育学）</a:t>
            </a:r>
          </a:p>
          <a:p>
            <a:endParaRPr lang="en-US" altLang="ja-JP" b="1" dirty="0"/>
          </a:p>
          <a:p>
            <a:endParaRPr kumimoji="1" lang="ja-JP" altLang="en-US" b="1" dirty="0"/>
          </a:p>
        </p:txBody>
      </p:sp>
    </p:spTree>
    <p:extLst>
      <p:ext uri="{BB962C8B-B14F-4D97-AF65-F5344CB8AC3E}">
        <p14:creationId xmlns:p14="http://schemas.microsoft.com/office/powerpoint/2010/main" val="2531508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5268A-4246-4D0E-A5CD-ECFA8F2AD8E7}"/>
              </a:ext>
            </a:extLst>
          </p:cNvPr>
          <p:cNvSpPr>
            <a:spLocks noGrp="1"/>
          </p:cNvSpPr>
          <p:nvPr>
            <p:ph type="title"/>
          </p:nvPr>
        </p:nvSpPr>
        <p:spPr>
          <a:xfrm>
            <a:off x="125260" y="140499"/>
            <a:ext cx="10434181" cy="635082"/>
          </a:xfrm>
        </p:spPr>
        <p:txBody>
          <a:bodyPr/>
          <a:lstStyle/>
          <a:p>
            <a:r>
              <a:rPr lang="en-US" altLang="ja-JP" sz="3200" dirty="0"/>
              <a:t>Discipline</a:t>
            </a:r>
            <a:r>
              <a:rPr lang="ja-JP" altLang="en-US" sz="3200" dirty="0"/>
              <a:t>コースの一部テーマの内容の変更について</a:t>
            </a:r>
            <a:endParaRPr kumimoji="1" lang="ja-JP" altLang="en-US" sz="3200" dirty="0"/>
          </a:p>
        </p:txBody>
      </p:sp>
      <p:sp>
        <p:nvSpPr>
          <p:cNvPr id="3" name="スライド番号プレースホルダー 2">
            <a:extLst>
              <a:ext uri="{FF2B5EF4-FFF2-40B4-BE49-F238E27FC236}">
                <a16:creationId xmlns:a16="http://schemas.microsoft.com/office/drawing/2014/main" id="{C83EC6B7-C6CA-4105-A62D-3F9684FCF6B7}"/>
              </a:ext>
            </a:extLst>
          </p:cNvPr>
          <p:cNvSpPr>
            <a:spLocks noGrp="1"/>
          </p:cNvSpPr>
          <p:nvPr>
            <p:ph type="sldNum" sz="quarter" idx="16"/>
          </p:nvPr>
        </p:nvSpPr>
        <p:spPr/>
        <p:txBody>
          <a:bodyPr/>
          <a:lstStyle/>
          <a:p>
            <a:fld id="{53B27FF1-BF36-4FBF-ADF4-64592E81A2AE}" type="slidenum">
              <a:rPr kumimoji="1" lang="ja-JP" altLang="en-US" smtClean="0"/>
              <a:t>42</a:t>
            </a:fld>
            <a:endParaRPr kumimoji="1" lang="ja-JP" altLang="en-US"/>
          </a:p>
        </p:txBody>
      </p:sp>
      <p:sp>
        <p:nvSpPr>
          <p:cNvPr id="4" name="テキスト プレースホルダー 3">
            <a:extLst>
              <a:ext uri="{FF2B5EF4-FFF2-40B4-BE49-F238E27FC236}">
                <a16:creationId xmlns:a16="http://schemas.microsoft.com/office/drawing/2014/main" id="{41509FB1-B9A7-4F82-8AEC-04D239692A88}"/>
              </a:ext>
            </a:extLst>
          </p:cNvPr>
          <p:cNvSpPr>
            <a:spLocks noGrp="1"/>
          </p:cNvSpPr>
          <p:nvPr>
            <p:ph type="body" sz="quarter" idx="17"/>
          </p:nvPr>
        </p:nvSpPr>
        <p:spPr>
          <a:xfrm>
            <a:off x="428625" y="1148202"/>
            <a:ext cx="11341735" cy="4561595"/>
          </a:xfrm>
        </p:spPr>
        <p:txBody>
          <a:bodyPr/>
          <a:lstStyle/>
          <a:p>
            <a:pPr marL="0" indent="0">
              <a:buNone/>
            </a:pPr>
            <a:r>
              <a:rPr kumimoji="1" lang="ja-JP" altLang="en-US" b="1" dirty="0"/>
              <a:t>①</a:t>
            </a:r>
            <a:r>
              <a:rPr lang="en-US" altLang="ja-JP" b="1" dirty="0"/>
              <a:t>International Cooperation</a:t>
            </a:r>
            <a:r>
              <a:rPr lang="ja-JP" altLang="en-US" b="1" dirty="0"/>
              <a:t>（国際協力人材育成） </a:t>
            </a:r>
            <a:endParaRPr lang="en-US" altLang="ja-JP" b="1" dirty="0"/>
          </a:p>
          <a:p>
            <a:pPr marL="0" indent="0">
              <a:buNone/>
            </a:pPr>
            <a:r>
              <a:rPr lang="ja-JP" altLang="en-US" b="0" i="0" dirty="0">
                <a:solidFill>
                  <a:srgbClr val="000000"/>
                </a:solidFill>
                <a:effectLst/>
                <a:latin typeface="ヒラギノ角ゴ Pro W3"/>
              </a:rPr>
              <a:t>　</a:t>
            </a:r>
            <a:r>
              <a:rPr lang="ja-JP" altLang="en-US" b="0" i="0" dirty="0">
                <a:solidFill>
                  <a:srgbClr val="000000"/>
                </a:solidFill>
                <a:effectLst/>
                <a:highlight>
                  <a:srgbClr val="FFFF00"/>
                </a:highlight>
                <a:latin typeface="ヒラギノ角ゴ Pro W3"/>
              </a:rPr>
              <a:t>⇒</a:t>
            </a:r>
            <a:r>
              <a:rPr lang="ja-JP" altLang="en-US" b="1" dirty="0">
                <a:solidFill>
                  <a:srgbClr val="FF0000"/>
                </a:solidFill>
                <a:effectLst/>
                <a:highlight>
                  <a:srgbClr val="FFFF00"/>
                </a:highlight>
                <a:latin typeface="ヒラギノ角ゴ Pro W3"/>
              </a:rPr>
              <a:t>第２・</a:t>
            </a:r>
            <a:r>
              <a:rPr lang="ja-JP" altLang="en-US" b="1" dirty="0">
                <a:solidFill>
                  <a:srgbClr val="FF0000"/>
                </a:solidFill>
                <a:highlight>
                  <a:srgbClr val="FFFF00"/>
                </a:highlight>
                <a:latin typeface="ヒラギノ角ゴ Pro W3"/>
              </a:rPr>
              <a:t>３</a:t>
            </a:r>
            <a:r>
              <a:rPr lang="ja-JP" altLang="en-US" b="1" dirty="0">
                <a:solidFill>
                  <a:srgbClr val="FF0000"/>
                </a:solidFill>
                <a:effectLst/>
                <a:highlight>
                  <a:srgbClr val="FFFF00"/>
                </a:highlight>
                <a:latin typeface="ヒラギノ角ゴ Pro W3"/>
              </a:rPr>
              <a:t>系列</a:t>
            </a:r>
            <a:r>
              <a:rPr lang="ja-JP" altLang="en-US" b="0" i="0" dirty="0">
                <a:solidFill>
                  <a:srgbClr val="000000"/>
                </a:solidFill>
                <a:effectLst/>
                <a:highlight>
                  <a:srgbClr val="FFFF00"/>
                </a:highlight>
                <a:latin typeface="ヒラギノ角ゴ Pro W3"/>
              </a:rPr>
              <a:t>の必要単位数の変更</a:t>
            </a:r>
            <a:endParaRPr lang="en-US" altLang="ja-JP" b="0" i="0" dirty="0">
              <a:solidFill>
                <a:srgbClr val="000000"/>
              </a:solidFill>
              <a:effectLst/>
              <a:highlight>
                <a:srgbClr val="FFFF00"/>
              </a:highlight>
              <a:latin typeface="ヒラギノ角ゴ Pro W3"/>
            </a:endParaRPr>
          </a:p>
          <a:p>
            <a:pPr marL="0" indent="0">
              <a:buNone/>
            </a:pPr>
            <a:endParaRPr kumimoji="1" lang="en-US" altLang="ja-JP" dirty="0">
              <a:solidFill>
                <a:srgbClr val="000000"/>
              </a:solidFill>
              <a:latin typeface="ヒラギノ角ゴ Pro W3"/>
            </a:endParaRPr>
          </a:p>
        </p:txBody>
      </p:sp>
      <p:pic>
        <p:nvPicPr>
          <p:cNvPr id="6" name="図 5">
            <a:extLst>
              <a:ext uri="{FF2B5EF4-FFF2-40B4-BE49-F238E27FC236}">
                <a16:creationId xmlns:a16="http://schemas.microsoft.com/office/drawing/2014/main" id="{F8E2F581-D6B5-4111-9EBD-27782C83032C}"/>
              </a:ext>
            </a:extLst>
          </p:cNvPr>
          <p:cNvPicPr>
            <a:picLocks noChangeAspect="1"/>
          </p:cNvPicPr>
          <p:nvPr/>
        </p:nvPicPr>
        <p:blipFill>
          <a:blip r:embed="rId3"/>
          <a:stretch>
            <a:fillRect/>
          </a:stretch>
        </p:blipFill>
        <p:spPr>
          <a:xfrm>
            <a:off x="2286899" y="2258873"/>
            <a:ext cx="7116042" cy="3823545"/>
          </a:xfrm>
          <a:prstGeom prst="rect">
            <a:avLst/>
          </a:prstGeom>
        </p:spPr>
      </p:pic>
      <p:sp>
        <p:nvSpPr>
          <p:cNvPr id="7" name="フレーム 6">
            <a:extLst>
              <a:ext uri="{FF2B5EF4-FFF2-40B4-BE49-F238E27FC236}">
                <a16:creationId xmlns:a16="http://schemas.microsoft.com/office/drawing/2014/main" id="{F2FDCA34-08A5-45B5-9990-5F7C68004A9C}"/>
              </a:ext>
            </a:extLst>
          </p:cNvPr>
          <p:cNvSpPr/>
          <p:nvPr/>
        </p:nvSpPr>
        <p:spPr>
          <a:xfrm>
            <a:off x="8617907" y="3388288"/>
            <a:ext cx="785034" cy="1506256"/>
          </a:xfrm>
          <a:prstGeom prst="frame">
            <a:avLst>
              <a:gd name="adj1" fmla="val 61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143947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83EC6B7-C6CA-4105-A62D-3F9684FCF6B7}"/>
              </a:ext>
            </a:extLst>
          </p:cNvPr>
          <p:cNvSpPr>
            <a:spLocks noGrp="1"/>
          </p:cNvSpPr>
          <p:nvPr>
            <p:ph type="sldNum" sz="quarter" idx="16"/>
          </p:nvPr>
        </p:nvSpPr>
        <p:spPr/>
        <p:txBody>
          <a:bodyPr/>
          <a:lstStyle/>
          <a:p>
            <a:fld id="{53B27FF1-BF36-4FBF-ADF4-64592E81A2AE}" type="slidenum">
              <a:rPr kumimoji="1" lang="ja-JP" altLang="en-US" smtClean="0"/>
              <a:t>43</a:t>
            </a:fld>
            <a:endParaRPr kumimoji="1" lang="ja-JP" altLang="en-US"/>
          </a:p>
        </p:txBody>
      </p:sp>
      <p:sp>
        <p:nvSpPr>
          <p:cNvPr id="4" name="テキスト プレースホルダー 3">
            <a:extLst>
              <a:ext uri="{FF2B5EF4-FFF2-40B4-BE49-F238E27FC236}">
                <a16:creationId xmlns:a16="http://schemas.microsoft.com/office/drawing/2014/main" id="{41509FB1-B9A7-4F82-8AEC-04D239692A88}"/>
              </a:ext>
            </a:extLst>
          </p:cNvPr>
          <p:cNvSpPr>
            <a:spLocks noGrp="1"/>
          </p:cNvSpPr>
          <p:nvPr>
            <p:ph type="body" sz="quarter" idx="17"/>
          </p:nvPr>
        </p:nvSpPr>
        <p:spPr>
          <a:xfrm>
            <a:off x="428625" y="1148202"/>
            <a:ext cx="11341735" cy="4561595"/>
          </a:xfrm>
        </p:spPr>
        <p:txBody>
          <a:bodyPr/>
          <a:lstStyle/>
          <a:p>
            <a:pPr marL="0" indent="0">
              <a:buNone/>
            </a:pPr>
            <a:r>
              <a:rPr lang="ja-JP" altLang="en-US" b="1" dirty="0"/>
              <a:t>②</a:t>
            </a:r>
            <a:r>
              <a:rPr lang="en-US" altLang="ja-JP" b="1" dirty="0">
                <a:solidFill>
                  <a:srgbClr val="000000"/>
                </a:solidFill>
                <a:effectLst/>
                <a:latin typeface="ヒラギノ角ゴ Pro W3"/>
              </a:rPr>
              <a:t>Global Leadership</a:t>
            </a:r>
            <a:r>
              <a:rPr lang="ja-JP" altLang="en-US" b="1" dirty="0"/>
              <a:t>（立教</a:t>
            </a:r>
            <a:r>
              <a:rPr lang="en-US" altLang="ja-JP" b="1" dirty="0"/>
              <a:t>GLP</a:t>
            </a:r>
            <a:r>
              <a:rPr lang="ja-JP" altLang="en-US" b="1" dirty="0"/>
              <a:t>） </a:t>
            </a:r>
            <a:endParaRPr lang="en-US" altLang="ja-JP" b="1" dirty="0"/>
          </a:p>
          <a:p>
            <a:pPr marL="0" indent="0">
              <a:buNone/>
            </a:pPr>
            <a:r>
              <a:rPr lang="ja-JP" altLang="en-US" b="0" i="0" dirty="0">
                <a:solidFill>
                  <a:srgbClr val="000000"/>
                </a:solidFill>
                <a:effectLst/>
                <a:latin typeface="ヒラギノ角ゴ Pro W3"/>
              </a:rPr>
              <a:t>　</a:t>
            </a:r>
            <a:r>
              <a:rPr lang="ja-JP" altLang="en-US" b="0" i="0" dirty="0">
                <a:solidFill>
                  <a:srgbClr val="000000"/>
                </a:solidFill>
                <a:effectLst/>
                <a:highlight>
                  <a:srgbClr val="FFFF00"/>
                </a:highlight>
                <a:latin typeface="ヒラギノ角ゴ Pro W3"/>
              </a:rPr>
              <a:t>⇒</a:t>
            </a:r>
            <a:r>
              <a:rPr lang="ja-JP" altLang="en-US" b="1" i="0" dirty="0">
                <a:solidFill>
                  <a:srgbClr val="000000"/>
                </a:solidFill>
                <a:effectLst/>
                <a:highlight>
                  <a:srgbClr val="FFFF00"/>
                </a:highlight>
                <a:latin typeface="ヒラギノ角ゴ Pro W3"/>
              </a:rPr>
              <a:t>海外体験の認定基準変更</a:t>
            </a:r>
            <a:endParaRPr kumimoji="1" lang="en-US" altLang="ja-JP" b="1" dirty="0">
              <a:solidFill>
                <a:srgbClr val="000000"/>
              </a:solidFill>
              <a:highlight>
                <a:srgbClr val="FFFF00"/>
              </a:highlight>
              <a:latin typeface="ヒラギノ角ゴ Pro W3"/>
            </a:endParaRPr>
          </a:p>
        </p:txBody>
      </p:sp>
      <p:pic>
        <p:nvPicPr>
          <p:cNvPr id="5" name="図 4">
            <a:extLst>
              <a:ext uri="{FF2B5EF4-FFF2-40B4-BE49-F238E27FC236}">
                <a16:creationId xmlns:a16="http://schemas.microsoft.com/office/drawing/2014/main" id="{DBA7A251-ADAD-4C99-BCBB-7113311408B9}"/>
              </a:ext>
            </a:extLst>
          </p:cNvPr>
          <p:cNvPicPr>
            <a:picLocks noChangeAspect="1"/>
          </p:cNvPicPr>
          <p:nvPr/>
        </p:nvPicPr>
        <p:blipFill>
          <a:blip r:embed="rId3"/>
          <a:stretch>
            <a:fillRect/>
          </a:stretch>
        </p:blipFill>
        <p:spPr>
          <a:xfrm>
            <a:off x="2941497" y="2153456"/>
            <a:ext cx="6309005" cy="3881379"/>
          </a:xfrm>
          <a:prstGeom prst="rect">
            <a:avLst/>
          </a:prstGeom>
        </p:spPr>
      </p:pic>
      <p:sp>
        <p:nvSpPr>
          <p:cNvPr id="8" name="フレーム 7">
            <a:extLst>
              <a:ext uri="{FF2B5EF4-FFF2-40B4-BE49-F238E27FC236}">
                <a16:creationId xmlns:a16="http://schemas.microsoft.com/office/drawing/2014/main" id="{BD2F21ED-C067-41F5-8EE1-B25D9A8FE77A}"/>
              </a:ext>
            </a:extLst>
          </p:cNvPr>
          <p:cNvSpPr/>
          <p:nvPr/>
        </p:nvSpPr>
        <p:spPr>
          <a:xfrm>
            <a:off x="2931090" y="4960307"/>
            <a:ext cx="6309005" cy="709403"/>
          </a:xfrm>
          <a:prstGeom prst="frame">
            <a:avLst>
              <a:gd name="adj1" fmla="val 7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タイトル 1">
            <a:extLst>
              <a:ext uri="{FF2B5EF4-FFF2-40B4-BE49-F238E27FC236}">
                <a16:creationId xmlns:a16="http://schemas.microsoft.com/office/drawing/2014/main" id="{5D48696A-E965-4699-93AB-27D12ED0FA7E}"/>
              </a:ext>
            </a:extLst>
          </p:cNvPr>
          <p:cNvSpPr txBox="1">
            <a:spLocks/>
          </p:cNvSpPr>
          <p:nvPr/>
        </p:nvSpPr>
        <p:spPr bwMode="white">
          <a:xfrm>
            <a:off x="202704" y="140499"/>
            <a:ext cx="10434181" cy="635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chemeClr val="bg1"/>
                </a:solidFill>
                <a:latin typeface="游ゴシック" panose="020B0400000000000000" pitchFamily="50" charset="-128"/>
                <a:ea typeface="游ゴシック" panose="020B0400000000000000" pitchFamily="50" charset="-128"/>
                <a:cs typeface="+mj-cs"/>
              </a:defRPr>
            </a:lvl1pPr>
          </a:lstStyle>
          <a:p>
            <a:r>
              <a:rPr lang="en-US" altLang="ja-JP" sz="3200" dirty="0"/>
              <a:t>Discipline</a:t>
            </a:r>
            <a:r>
              <a:rPr lang="ja-JP" altLang="en-US" sz="3200" dirty="0"/>
              <a:t>コースの一部テーマの内容の変更について</a:t>
            </a:r>
          </a:p>
        </p:txBody>
      </p:sp>
    </p:spTree>
    <p:extLst>
      <p:ext uri="{BB962C8B-B14F-4D97-AF65-F5344CB8AC3E}">
        <p14:creationId xmlns:p14="http://schemas.microsoft.com/office/powerpoint/2010/main" val="321749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0BE8DFA-4136-4684-BBE5-F64C56038BB1}"/>
              </a:ext>
            </a:extLst>
          </p:cNvPr>
          <p:cNvSpPr>
            <a:spLocks noGrp="1"/>
          </p:cNvSpPr>
          <p:nvPr>
            <p:ph type="title"/>
          </p:nvPr>
        </p:nvSpPr>
        <p:spPr>
          <a:xfrm>
            <a:off x="4772675" y="1594885"/>
            <a:ext cx="2646650" cy="1294090"/>
          </a:xfrm>
        </p:spPr>
        <p:txBody>
          <a:bodyPr/>
          <a:lstStyle/>
          <a:p>
            <a:r>
              <a:rPr lang="en-US" altLang="ja-JP" sz="8000" dirty="0">
                <a:latin typeface="游ゴシック" panose="020B0400000000000000" pitchFamily="50" charset="-128"/>
                <a:ea typeface="游ゴシック" panose="020B0400000000000000" pitchFamily="50" charset="-128"/>
              </a:rPr>
              <a:t>04</a:t>
            </a:r>
            <a:endParaRPr lang="ja-JP" altLang="en-US" sz="8000" dirty="0">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623F13D8-F9CC-45BA-A5C3-F9CD4828CC0A}"/>
              </a:ext>
            </a:extLst>
          </p:cNvPr>
          <p:cNvSpPr>
            <a:spLocks noGrp="1"/>
          </p:cNvSpPr>
          <p:nvPr>
            <p:ph type="body" idx="13"/>
          </p:nvPr>
        </p:nvSpPr>
        <p:spPr/>
        <p:txBody>
          <a:bodyPr/>
          <a:lstStyle/>
          <a:p>
            <a:r>
              <a:rPr lang="ja-JP" altLang="en-US" sz="8000" b="1" dirty="0"/>
              <a:t>質疑応答</a:t>
            </a:r>
          </a:p>
        </p:txBody>
      </p:sp>
      <p:sp>
        <p:nvSpPr>
          <p:cNvPr id="9" name="スライド番号プレースホルダー 8">
            <a:extLst>
              <a:ext uri="{FF2B5EF4-FFF2-40B4-BE49-F238E27FC236}">
                <a16:creationId xmlns:a16="http://schemas.microsoft.com/office/drawing/2014/main" id="{F17FAA9F-F4B7-4955-8B78-80674805271F}"/>
              </a:ext>
            </a:extLst>
          </p:cNvPr>
          <p:cNvSpPr>
            <a:spLocks noGrp="1"/>
          </p:cNvSpPr>
          <p:nvPr>
            <p:ph type="sldNum" sz="quarter" idx="16"/>
          </p:nvPr>
        </p:nvSpPr>
        <p:spPr/>
        <p:txBody>
          <a:bodyPr/>
          <a:lstStyle/>
          <a:p>
            <a:fld id="{53B27FF1-BF36-4FBF-ADF4-64592E81A2AE}" type="slidenum">
              <a:rPr lang="ja-JP" altLang="en-US" smtClean="0"/>
              <a:pPr/>
              <a:t>44</a:t>
            </a:fld>
            <a:endParaRPr lang="ja-JP" altLang="en-US"/>
          </a:p>
        </p:txBody>
      </p:sp>
    </p:spTree>
    <p:extLst>
      <p:ext uri="{BB962C8B-B14F-4D97-AF65-F5344CB8AC3E}">
        <p14:creationId xmlns:p14="http://schemas.microsoft.com/office/powerpoint/2010/main" val="2679470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4663AFD-89FF-4836-800E-DD36829FB161}"/>
              </a:ext>
            </a:extLst>
          </p:cNvPr>
          <p:cNvSpPr>
            <a:spLocks noGrp="1"/>
          </p:cNvSpPr>
          <p:nvPr>
            <p:ph type="body" idx="4294967295"/>
          </p:nvPr>
        </p:nvSpPr>
        <p:spPr>
          <a:xfrm>
            <a:off x="850051" y="1430079"/>
            <a:ext cx="10491898" cy="4364665"/>
          </a:xfrm>
        </p:spPr>
        <p:txBody>
          <a:bodyPr>
            <a:normAutofit/>
          </a:bodyPr>
          <a:lstStyle/>
          <a:p>
            <a:pPr marL="0" indent="0">
              <a:buNone/>
            </a:pPr>
            <a:r>
              <a:rPr lang="en-US" altLang="ja-JP" u="sng" dirty="0"/>
              <a:t>【</a:t>
            </a:r>
            <a:r>
              <a:rPr lang="en-US" altLang="ja-JP" b="1" u="sng" dirty="0"/>
              <a:t>G</a:t>
            </a:r>
            <a:r>
              <a:rPr lang="ja-JP" altLang="en-US" b="1" u="sng" dirty="0"/>
              <a:t>副専攻のシステム・制度について</a:t>
            </a:r>
            <a:r>
              <a:rPr lang="en-US" altLang="ja-JP" u="sng" dirty="0"/>
              <a:t>】</a:t>
            </a:r>
          </a:p>
          <a:p>
            <a:pPr marL="0" indent="0">
              <a:buNone/>
            </a:pPr>
            <a:r>
              <a:rPr lang="ja-JP" altLang="en-US" sz="2400" b="1" dirty="0"/>
              <a:t>教務部 全学共通教育事務室</a:t>
            </a:r>
            <a:endParaRPr lang="en-US" altLang="ja-JP" sz="2400" b="1" dirty="0"/>
          </a:p>
          <a:p>
            <a:pPr marL="0" indent="0">
              <a:buNone/>
            </a:pPr>
            <a:r>
              <a:rPr lang="ja-JP" altLang="en-US" sz="2400" b="1" dirty="0"/>
              <a:t>グローバル教養副専攻事務局（池袋キャンパス</a:t>
            </a:r>
            <a:r>
              <a:rPr lang="en-US" altLang="ja-JP" sz="2400" b="1" dirty="0"/>
              <a:t>6</a:t>
            </a:r>
            <a:r>
              <a:rPr lang="ja-JP" altLang="en-US" sz="2400" b="1" dirty="0"/>
              <a:t>号館</a:t>
            </a:r>
            <a:r>
              <a:rPr lang="en-US" altLang="ja-JP" sz="2400" b="1" dirty="0"/>
              <a:t>1</a:t>
            </a:r>
            <a:r>
              <a:rPr lang="ja-JP" altLang="en-US" sz="2400" b="1" dirty="0"/>
              <a:t>階）</a:t>
            </a:r>
            <a:endParaRPr lang="en-US" altLang="ja-JP" sz="2400" dirty="0"/>
          </a:p>
          <a:p>
            <a:pPr marL="0" indent="0">
              <a:buNone/>
            </a:pPr>
            <a:r>
              <a:rPr lang="en-US" altLang="ja-JP" sz="2400" b="1" dirty="0"/>
              <a:t>TEL</a:t>
            </a:r>
            <a:r>
              <a:rPr lang="ja-JP" altLang="en-US" sz="2400" b="1" dirty="0"/>
              <a:t>：</a:t>
            </a:r>
            <a:r>
              <a:rPr lang="en-US" altLang="ja-JP" sz="2400" b="1" dirty="0"/>
              <a:t>03–3985–4939</a:t>
            </a:r>
          </a:p>
          <a:p>
            <a:pPr marL="0" indent="0">
              <a:buNone/>
            </a:pPr>
            <a:r>
              <a:rPr lang="en-US" altLang="ja-JP" sz="2400" b="1" dirty="0"/>
              <a:t>MAIL</a:t>
            </a:r>
            <a:r>
              <a:rPr lang="ja-JP" altLang="en-US" sz="2400" b="1" dirty="0"/>
              <a:t>：</a:t>
            </a:r>
            <a:r>
              <a:rPr lang="en-US" altLang="ja-JP" sz="2400" b="1" dirty="0">
                <a:hlinkClick r:id="rId3"/>
              </a:rPr>
              <a:t>rmp@rikkyo.ac.jp</a:t>
            </a:r>
            <a:endParaRPr lang="en-US" altLang="ja-JP" sz="2400" b="1" dirty="0"/>
          </a:p>
          <a:p>
            <a:pPr marL="0" indent="0">
              <a:buNone/>
            </a:pPr>
            <a:endParaRPr lang="en-US" altLang="ja-JP" b="1" dirty="0"/>
          </a:p>
          <a:p>
            <a:pPr marL="0" indent="0">
              <a:buNone/>
            </a:pPr>
            <a:r>
              <a:rPr lang="en-US" altLang="ja-JP" b="1" u="sng" dirty="0"/>
              <a:t>【G</a:t>
            </a:r>
            <a:r>
              <a:rPr lang="ja-JP" altLang="en-US" b="1" u="sng" dirty="0"/>
              <a:t>副専攻の科目の履修について</a:t>
            </a:r>
            <a:r>
              <a:rPr lang="en-US" altLang="ja-JP" b="1" u="sng" dirty="0"/>
              <a:t>】</a:t>
            </a:r>
          </a:p>
          <a:p>
            <a:pPr marL="0" indent="0">
              <a:buNone/>
            </a:pPr>
            <a:r>
              <a:rPr lang="ja-JP" altLang="en-US" sz="2400" b="1" dirty="0"/>
              <a:t>教務部 教務事務センター</a:t>
            </a:r>
            <a:endParaRPr lang="en-US" altLang="ja-JP" sz="2400" b="1" dirty="0"/>
          </a:p>
          <a:p>
            <a:pPr marL="0" indent="0">
              <a:buNone/>
            </a:pPr>
            <a:r>
              <a:rPr lang="ja-JP" altLang="en-US" sz="2400" b="1" dirty="0"/>
              <a:t>池袋</a:t>
            </a:r>
            <a:r>
              <a:rPr lang="en-US" altLang="ja-JP" sz="2400" b="1" dirty="0"/>
              <a:t>TEL</a:t>
            </a:r>
            <a:r>
              <a:rPr lang="ja-JP" altLang="en-US" sz="2400" b="1" dirty="0"/>
              <a:t>：</a:t>
            </a:r>
            <a:r>
              <a:rPr lang="en-US" altLang="ja-JP" sz="2400" b="1" dirty="0"/>
              <a:t>03-3985-2220</a:t>
            </a:r>
            <a:r>
              <a:rPr lang="ja-JP" altLang="en-US" sz="2400" b="1" dirty="0"/>
              <a:t>　　　新座</a:t>
            </a:r>
            <a:r>
              <a:rPr lang="en-US" altLang="ja-JP" sz="2400" b="1" dirty="0"/>
              <a:t>TEL</a:t>
            </a:r>
            <a:r>
              <a:rPr lang="ja-JP" altLang="en-US" sz="2400" b="1" dirty="0"/>
              <a:t>：</a:t>
            </a:r>
            <a:r>
              <a:rPr lang="en-US" altLang="ja-JP" sz="2400" b="1" dirty="0"/>
              <a:t>048-471-6942</a:t>
            </a:r>
          </a:p>
        </p:txBody>
      </p:sp>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お問い合わせ先</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45</a:t>
            </a:fld>
            <a:endParaRPr kumimoji="1" lang="ja-JP" altLang="en-US"/>
          </a:p>
        </p:txBody>
      </p:sp>
    </p:spTree>
    <p:extLst>
      <p:ext uri="{BB962C8B-B14F-4D97-AF65-F5344CB8AC3E}">
        <p14:creationId xmlns:p14="http://schemas.microsoft.com/office/powerpoint/2010/main" val="3682188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参考ページ</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46</a:t>
            </a:fld>
            <a:endParaRPr kumimoji="1" lang="ja-JP" altLang="en-US"/>
          </a:p>
        </p:txBody>
      </p:sp>
      <p:grpSp>
        <p:nvGrpSpPr>
          <p:cNvPr id="10" name="グループ化 9">
            <a:extLst>
              <a:ext uri="{FF2B5EF4-FFF2-40B4-BE49-F238E27FC236}">
                <a16:creationId xmlns:a16="http://schemas.microsoft.com/office/drawing/2014/main" id="{312BA3FF-ADE4-41ED-8C8C-7DFCA11C9D51}"/>
              </a:ext>
            </a:extLst>
          </p:cNvPr>
          <p:cNvGrpSpPr/>
          <p:nvPr/>
        </p:nvGrpSpPr>
        <p:grpSpPr>
          <a:xfrm>
            <a:off x="865135" y="2583457"/>
            <a:ext cx="10461730" cy="2889907"/>
            <a:chOff x="804582" y="2381340"/>
            <a:chExt cx="10049273" cy="2653449"/>
          </a:xfrm>
        </p:grpSpPr>
        <p:grpSp>
          <p:nvGrpSpPr>
            <p:cNvPr id="6" name="グループ化 5">
              <a:extLst>
                <a:ext uri="{FF2B5EF4-FFF2-40B4-BE49-F238E27FC236}">
                  <a16:creationId xmlns:a16="http://schemas.microsoft.com/office/drawing/2014/main" id="{9478A696-9BF9-44AD-A5B1-853660A18C37}"/>
                </a:ext>
              </a:extLst>
            </p:cNvPr>
            <p:cNvGrpSpPr/>
            <p:nvPr/>
          </p:nvGrpSpPr>
          <p:grpSpPr>
            <a:xfrm>
              <a:off x="804582" y="2431686"/>
              <a:ext cx="2097742" cy="2603103"/>
              <a:chOff x="895348" y="1803439"/>
              <a:chExt cx="2097742" cy="2603103"/>
            </a:xfrm>
          </p:grpSpPr>
          <p:pic>
            <p:nvPicPr>
              <p:cNvPr id="2052" name="Picture 4">
                <a:extLst>
                  <a:ext uri="{FF2B5EF4-FFF2-40B4-BE49-F238E27FC236}">
                    <a16:creationId xmlns:a16="http://schemas.microsoft.com/office/drawing/2014/main" id="{B9A686F2-833E-462E-8940-6563FA583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48" y="2308800"/>
                <a:ext cx="2097742" cy="2097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A7721BA-46BC-493C-92C9-DC70D8F54CC6}"/>
                  </a:ext>
                </a:extLst>
              </p:cNvPr>
              <p:cNvSpPr txBox="1"/>
              <p:nvPr/>
            </p:nvSpPr>
            <p:spPr>
              <a:xfrm>
                <a:off x="895348" y="1803439"/>
                <a:ext cx="2097742" cy="461665"/>
              </a:xfrm>
              <a:prstGeom prst="rect">
                <a:avLst/>
              </a:prstGeom>
              <a:noFill/>
            </p:spPr>
            <p:txBody>
              <a:bodyPr wrap="square" rtlCol="0">
                <a:spAutoFit/>
              </a:bodyPr>
              <a:lstStyle/>
              <a:p>
                <a:pPr algn="ctr"/>
                <a:r>
                  <a:rPr kumimoji="1" lang="ja-JP" altLang="en-US" sz="2400" b="1" dirty="0"/>
                  <a:t>コース概要</a:t>
                </a:r>
              </a:p>
            </p:txBody>
          </p:sp>
        </p:grpSp>
        <p:grpSp>
          <p:nvGrpSpPr>
            <p:cNvPr id="7" name="グループ化 6">
              <a:extLst>
                <a:ext uri="{FF2B5EF4-FFF2-40B4-BE49-F238E27FC236}">
                  <a16:creationId xmlns:a16="http://schemas.microsoft.com/office/drawing/2014/main" id="{2CEE434D-5D32-4553-B2E6-C4027D9AECAE}"/>
                </a:ext>
              </a:extLst>
            </p:cNvPr>
            <p:cNvGrpSpPr/>
            <p:nvPr/>
          </p:nvGrpSpPr>
          <p:grpSpPr>
            <a:xfrm>
              <a:off x="4342841" y="2381340"/>
              <a:ext cx="2399177" cy="2609752"/>
              <a:chOff x="4016911" y="2381341"/>
              <a:chExt cx="2399177" cy="2609752"/>
            </a:xfrm>
          </p:grpSpPr>
          <p:pic>
            <p:nvPicPr>
              <p:cNvPr id="2054" name="Picture 6">
                <a:extLst>
                  <a:ext uri="{FF2B5EF4-FFF2-40B4-BE49-F238E27FC236}">
                    <a16:creationId xmlns:a16="http://schemas.microsoft.com/office/drawing/2014/main" id="{DBF914BB-6F43-478C-B8B8-6F86BC69BB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238" y="2893351"/>
                <a:ext cx="2097742" cy="2097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87632E8-A538-43DB-8C92-07D1054D4A6B}"/>
                  </a:ext>
                </a:extLst>
              </p:cNvPr>
              <p:cNvSpPr txBox="1"/>
              <p:nvPr/>
            </p:nvSpPr>
            <p:spPr>
              <a:xfrm>
                <a:off x="4016911" y="2381341"/>
                <a:ext cx="2399177" cy="400110"/>
              </a:xfrm>
              <a:prstGeom prst="rect">
                <a:avLst/>
              </a:prstGeom>
              <a:noFill/>
            </p:spPr>
            <p:txBody>
              <a:bodyPr wrap="square" rtlCol="0">
                <a:spAutoFit/>
              </a:bodyPr>
              <a:lstStyle/>
              <a:p>
                <a:pPr algn="ctr"/>
                <a:r>
                  <a:rPr kumimoji="1" lang="ja-JP" altLang="en-US" sz="2000" b="1" dirty="0"/>
                  <a:t>海外体験について</a:t>
                </a:r>
              </a:p>
            </p:txBody>
          </p:sp>
        </p:grpSp>
        <p:grpSp>
          <p:nvGrpSpPr>
            <p:cNvPr id="8" name="グループ化 7">
              <a:extLst>
                <a:ext uri="{FF2B5EF4-FFF2-40B4-BE49-F238E27FC236}">
                  <a16:creationId xmlns:a16="http://schemas.microsoft.com/office/drawing/2014/main" id="{7F7CF3FA-F942-4A6B-A65F-C48769E34698}"/>
                </a:ext>
              </a:extLst>
            </p:cNvPr>
            <p:cNvGrpSpPr/>
            <p:nvPr/>
          </p:nvGrpSpPr>
          <p:grpSpPr>
            <a:xfrm>
              <a:off x="8063754" y="2400590"/>
              <a:ext cx="2790101" cy="2590501"/>
              <a:chOff x="7342643" y="2391645"/>
              <a:chExt cx="2790101" cy="2590501"/>
            </a:xfrm>
          </p:grpSpPr>
          <p:pic>
            <p:nvPicPr>
              <p:cNvPr id="2056" name="Picture 8">
                <a:extLst>
                  <a:ext uri="{FF2B5EF4-FFF2-40B4-BE49-F238E27FC236}">
                    <a16:creationId xmlns:a16="http://schemas.microsoft.com/office/drawing/2014/main" id="{06ED2707-27F4-4699-ABB1-C861DF737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823" y="2884405"/>
                <a:ext cx="2097741" cy="2097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47654B15-AA7F-4495-B255-A1ABD3471A9F}"/>
                  </a:ext>
                </a:extLst>
              </p:cNvPr>
              <p:cNvSpPr txBox="1"/>
              <p:nvPr/>
            </p:nvSpPr>
            <p:spPr>
              <a:xfrm>
                <a:off x="7342643" y="2391645"/>
                <a:ext cx="2790101" cy="400110"/>
              </a:xfrm>
              <a:prstGeom prst="rect">
                <a:avLst/>
              </a:prstGeom>
              <a:noFill/>
            </p:spPr>
            <p:txBody>
              <a:bodyPr wrap="square" rtlCol="0">
                <a:spAutoFit/>
              </a:bodyPr>
              <a:lstStyle/>
              <a:p>
                <a:pPr algn="ctr"/>
                <a:r>
                  <a:rPr kumimoji="1" lang="ja-JP" altLang="en-US" sz="2000" b="1" dirty="0"/>
                  <a:t>システムのマニュアル</a:t>
                </a:r>
              </a:p>
            </p:txBody>
          </p:sp>
        </p:grpSp>
      </p:grpSp>
      <p:sp>
        <p:nvSpPr>
          <p:cNvPr id="3" name="テキスト ボックス 2">
            <a:extLst>
              <a:ext uri="{FF2B5EF4-FFF2-40B4-BE49-F238E27FC236}">
                <a16:creationId xmlns:a16="http://schemas.microsoft.com/office/drawing/2014/main" id="{E146AEDA-999C-404D-8A1E-A4697DEAFD0D}"/>
              </a:ext>
            </a:extLst>
          </p:cNvPr>
          <p:cNvSpPr txBox="1"/>
          <p:nvPr/>
        </p:nvSpPr>
        <p:spPr>
          <a:xfrm>
            <a:off x="280254" y="1512728"/>
            <a:ext cx="10410158" cy="461665"/>
          </a:xfrm>
          <a:prstGeom prst="rect">
            <a:avLst/>
          </a:prstGeom>
          <a:noFill/>
        </p:spPr>
        <p:txBody>
          <a:bodyPr wrap="square" rtlCol="0">
            <a:spAutoFit/>
          </a:bodyPr>
          <a:lstStyle/>
          <a:p>
            <a:r>
              <a:rPr kumimoji="1" lang="en-US" altLang="ja-JP" sz="2400" b="1" u="sng" dirty="0">
                <a:solidFill>
                  <a:srgbClr val="0000FF"/>
                </a:solidFill>
              </a:rPr>
              <a:t>G</a:t>
            </a:r>
            <a:r>
              <a:rPr kumimoji="1" lang="ja-JP" altLang="en-US" sz="2400" b="1" u="sng" dirty="0">
                <a:solidFill>
                  <a:srgbClr val="0000FF"/>
                </a:solidFill>
              </a:rPr>
              <a:t>教養副専攻の詳細は以下の</a:t>
            </a:r>
            <a:r>
              <a:rPr kumimoji="1" lang="en-US" altLang="ja-JP" sz="2400" b="1" u="sng" dirty="0">
                <a:solidFill>
                  <a:srgbClr val="0000FF"/>
                </a:solidFill>
              </a:rPr>
              <a:t>G</a:t>
            </a:r>
            <a:r>
              <a:rPr kumimoji="1" lang="ja-JP" altLang="en-US" sz="2400" b="1" u="sng" dirty="0">
                <a:solidFill>
                  <a:srgbClr val="0000FF"/>
                </a:solidFill>
              </a:rPr>
              <a:t>教養副専攻</a:t>
            </a:r>
            <a:r>
              <a:rPr kumimoji="1" lang="en-US" altLang="ja-JP" sz="2400" b="1" u="sng" dirty="0">
                <a:solidFill>
                  <a:srgbClr val="0000FF"/>
                </a:solidFill>
              </a:rPr>
              <a:t>HP</a:t>
            </a:r>
            <a:r>
              <a:rPr kumimoji="1" lang="ja-JP" altLang="en-US" sz="2400" b="1" u="sng" dirty="0">
                <a:solidFill>
                  <a:srgbClr val="0000FF"/>
                </a:solidFill>
              </a:rPr>
              <a:t>からもご確認いただけます！</a:t>
            </a:r>
          </a:p>
        </p:txBody>
      </p:sp>
    </p:spTree>
    <p:extLst>
      <p:ext uri="{BB962C8B-B14F-4D97-AF65-F5344CB8AC3E}">
        <p14:creationId xmlns:p14="http://schemas.microsoft.com/office/powerpoint/2010/main" val="1764661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2A5DC1D-E73B-4FF7-9E81-2B2CD970733C}"/>
              </a:ext>
            </a:extLst>
          </p:cNvPr>
          <p:cNvSpPr/>
          <p:nvPr/>
        </p:nvSpPr>
        <p:spPr>
          <a:xfrm>
            <a:off x="488211" y="4890976"/>
            <a:ext cx="11215577" cy="9781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ご清聴ありがとうございました。</a:t>
            </a:r>
            <a:endParaRPr kumimoji="1" lang="en-US" altLang="ja-JP" sz="2000" b="1" dirty="0"/>
          </a:p>
          <a:p>
            <a:pPr algn="ctr"/>
            <a:r>
              <a:rPr lang="ja-JP" altLang="en-US" sz="2000" b="1" dirty="0"/>
              <a:t>皆様のグローバル教養副専攻への本登録をお待ちしております！</a:t>
            </a:r>
            <a:endParaRPr kumimoji="1" lang="ja-JP" altLang="en-US" sz="2000" b="1" dirty="0"/>
          </a:p>
        </p:txBody>
      </p:sp>
    </p:spTree>
    <p:extLst>
      <p:ext uri="{BB962C8B-B14F-4D97-AF65-F5344CB8AC3E}">
        <p14:creationId xmlns:p14="http://schemas.microsoft.com/office/powerpoint/2010/main" val="199349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89961-946F-4A42-8C7A-78B8B47ED890}"/>
              </a:ext>
            </a:extLst>
          </p:cNvPr>
          <p:cNvSpPr>
            <a:spLocks noGrp="1"/>
          </p:cNvSpPr>
          <p:nvPr>
            <p:ph type="title"/>
          </p:nvPr>
        </p:nvSpPr>
        <p:spPr/>
        <p:txBody>
          <a:bodyPr/>
          <a:lstStyle/>
          <a:p>
            <a:r>
              <a:rPr lang="ja-JP" altLang="en-US" dirty="0"/>
              <a:t>グローバル教養副専攻の概要</a:t>
            </a:r>
          </a:p>
        </p:txBody>
      </p:sp>
      <p:sp>
        <p:nvSpPr>
          <p:cNvPr id="4" name="スライド番号プレースホルダー 3">
            <a:extLst>
              <a:ext uri="{FF2B5EF4-FFF2-40B4-BE49-F238E27FC236}">
                <a16:creationId xmlns:a16="http://schemas.microsoft.com/office/drawing/2014/main" id="{39F79568-833C-4D05-811E-79E44342BF06}"/>
              </a:ext>
            </a:extLst>
          </p:cNvPr>
          <p:cNvSpPr>
            <a:spLocks noGrp="1"/>
          </p:cNvSpPr>
          <p:nvPr>
            <p:ph type="sldNum" sz="quarter" idx="16"/>
          </p:nvPr>
        </p:nvSpPr>
        <p:spPr/>
        <p:txBody>
          <a:bodyPr/>
          <a:lstStyle/>
          <a:p>
            <a:fld id="{53B27FF1-BF36-4FBF-ADF4-64592E81A2AE}" type="slidenum">
              <a:rPr kumimoji="1" lang="ja-JP" altLang="en-US" smtClean="0"/>
              <a:t>4</a:t>
            </a:fld>
            <a:endParaRPr kumimoji="1" lang="ja-JP" altLang="en-US"/>
          </a:p>
        </p:txBody>
      </p:sp>
      <p:grpSp>
        <p:nvGrpSpPr>
          <p:cNvPr id="13" name="グループ化 12">
            <a:extLst>
              <a:ext uri="{FF2B5EF4-FFF2-40B4-BE49-F238E27FC236}">
                <a16:creationId xmlns:a16="http://schemas.microsoft.com/office/drawing/2014/main" id="{16C1D793-24C3-4055-B118-69758DA60B0F}"/>
              </a:ext>
            </a:extLst>
          </p:cNvPr>
          <p:cNvGrpSpPr/>
          <p:nvPr/>
        </p:nvGrpSpPr>
        <p:grpSpPr>
          <a:xfrm>
            <a:off x="365051" y="2159711"/>
            <a:ext cx="11461898" cy="3123908"/>
            <a:chOff x="353153" y="1866888"/>
            <a:chExt cx="10991787" cy="2600689"/>
          </a:xfrm>
        </p:grpSpPr>
        <p:pic>
          <p:nvPicPr>
            <p:cNvPr id="7" name="図 6">
              <a:extLst>
                <a:ext uri="{FF2B5EF4-FFF2-40B4-BE49-F238E27FC236}">
                  <a16:creationId xmlns:a16="http://schemas.microsoft.com/office/drawing/2014/main" id="{190E5C36-BB8F-4463-A0BF-1409D3422452}"/>
                </a:ext>
              </a:extLst>
            </p:cNvPr>
            <p:cNvPicPr>
              <a:picLocks noChangeAspect="1"/>
            </p:cNvPicPr>
            <p:nvPr/>
          </p:nvPicPr>
          <p:blipFill>
            <a:blip r:embed="rId3"/>
            <a:stretch>
              <a:fillRect/>
            </a:stretch>
          </p:blipFill>
          <p:spPr>
            <a:xfrm>
              <a:off x="353153" y="1866889"/>
              <a:ext cx="3833143" cy="2600688"/>
            </a:xfrm>
            <a:prstGeom prst="rect">
              <a:avLst/>
            </a:prstGeom>
          </p:spPr>
        </p:pic>
        <p:pic>
          <p:nvPicPr>
            <p:cNvPr id="9" name="図 8">
              <a:extLst>
                <a:ext uri="{FF2B5EF4-FFF2-40B4-BE49-F238E27FC236}">
                  <a16:creationId xmlns:a16="http://schemas.microsoft.com/office/drawing/2014/main" id="{8E938D7D-2515-4F76-BFE0-457DEEF849C6}"/>
                </a:ext>
              </a:extLst>
            </p:cNvPr>
            <p:cNvPicPr>
              <a:picLocks noChangeAspect="1"/>
            </p:cNvPicPr>
            <p:nvPr/>
          </p:nvPicPr>
          <p:blipFill>
            <a:blip r:embed="rId4"/>
            <a:stretch>
              <a:fillRect/>
            </a:stretch>
          </p:blipFill>
          <p:spPr>
            <a:xfrm>
              <a:off x="4186296" y="1866889"/>
              <a:ext cx="3658111" cy="2600688"/>
            </a:xfrm>
            <a:prstGeom prst="rect">
              <a:avLst/>
            </a:prstGeom>
          </p:spPr>
        </p:pic>
        <p:pic>
          <p:nvPicPr>
            <p:cNvPr id="11" name="図 10">
              <a:extLst>
                <a:ext uri="{FF2B5EF4-FFF2-40B4-BE49-F238E27FC236}">
                  <a16:creationId xmlns:a16="http://schemas.microsoft.com/office/drawing/2014/main" id="{0E99AB8E-9EBF-48AB-947D-20CC3F1D8F29}"/>
                </a:ext>
              </a:extLst>
            </p:cNvPr>
            <p:cNvPicPr>
              <a:picLocks noChangeAspect="1"/>
            </p:cNvPicPr>
            <p:nvPr/>
          </p:nvPicPr>
          <p:blipFill>
            <a:blip r:embed="rId5"/>
            <a:stretch>
              <a:fillRect/>
            </a:stretch>
          </p:blipFill>
          <p:spPr>
            <a:xfrm>
              <a:off x="7844407" y="1866888"/>
              <a:ext cx="3500533" cy="1912859"/>
            </a:xfrm>
            <a:prstGeom prst="rect">
              <a:avLst/>
            </a:prstGeom>
          </p:spPr>
        </p:pic>
      </p:grpSp>
      <p:sp>
        <p:nvSpPr>
          <p:cNvPr id="12" name="テキスト ボックス 11">
            <a:extLst>
              <a:ext uri="{FF2B5EF4-FFF2-40B4-BE49-F238E27FC236}">
                <a16:creationId xmlns:a16="http://schemas.microsoft.com/office/drawing/2014/main" id="{3EA17077-CB0B-4B12-81C1-2DF39C01CF92}"/>
              </a:ext>
            </a:extLst>
          </p:cNvPr>
          <p:cNvSpPr txBox="1"/>
          <p:nvPr/>
        </p:nvSpPr>
        <p:spPr>
          <a:xfrm>
            <a:off x="279735" y="1436158"/>
            <a:ext cx="8045558" cy="523220"/>
          </a:xfrm>
          <a:prstGeom prst="rect">
            <a:avLst/>
          </a:prstGeom>
          <a:noFill/>
        </p:spPr>
        <p:txBody>
          <a:bodyPr wrap="square" rtlCol="0">
            <a:spAutoFit/>
          </a:bodyPr>
          <a:lstStyle/>
          <a:p>
            <a:r>
              <a:rPr kumimoji="1" lang="ja-JP" altLang="en-US" sz="2800" b="1" u="sng" dirty="0"/>
              <a:t>コース・テーマ一覧（３コース／</a:t>
            </a:r>
            <a:r>
              <a:rPr lang="ja-JP" altLang="en-US" sz="2800" b="1" u="sng" dirty="0"/>
              <a:t>２３</a:t>
            </a:r>
            <a:r>
              <a:rPr kumimoji="1" lang="ja-JP" altLang="en-US" sz="2800" b="1" u="sng" dirty="0"/>
              <a:t>テーマ）</a:t>
            </a:r>
          </a:p>
        </p:txBody>
      </p:sp>
    </p:spTree>
    <p:extLst>
      <p:ext uri="{BB962C8B-B14F-4D97-AF65-F5344CB8AC3E}">
        <p14:creationId xmlns:p14="http://schemas.microsoft.com/office/powerpoint/2010/main" val="170333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A362E-7374-4E51-8EB4-5C6AC28DA8A3}"/>
              </a:ext>
            </a:extLst>
          </p:cNvPr>
          <p:cNvSpPr>
            <a:spLocks noGrp="1"/>
          </p:cNvSpPr>
          <p:nvPr>
            <p:ph type="title"/>
          </p:nvPr>
        </p:nvSpPr>
        <p:spPr/>
        <p:txBody>
          <a:bodyPr/>
          <a:lstStyle/>
          <a:p>
            <a:r>
              <a:rPr lang="ja-JP" altLang="en-US" dirty="0"/>
              <a:t>修了までの流れ</a:t>
            </a:r>
            <a:endParaRPr kumimoji="1" lang="ja-JP" altLang="en-US" dirty="0"/>
          </a:p>
        </p:txBody>
      </p:sp>
      <p:sp>
        <p:nvSpPr>
          <p:cNvPr id="3" name="スライド番号プレースホルダー 2">
            <a:extLst>
              <a:ext uri="{FF2B5EF4-FFF2-40B4-BE49-F238E27FC236}">
                <a16:creationId xmlns:a16="http://schemas.microsoft.com/office/drawing/2014/main" id="{92CCF7BA-C82A-4A2B-BCEB-19A9EA06F9DC}"/>
              </a:ext>
            </a:extLst>
          </p:cNvPr>
          <p:cNvSpPr>
            <a:spLocks noGrp="1"/>
          </p:cNvSpPr>
          <p:nvPr>
            <p:ph type="sldNum" sz="quarter" idx="16"/>
          </p:nvPr>
        </p:nvSpPr>
        <p:spPr/>
        <p:txBody>
          <a:bodyPr/>
          <a:lstStyle/>
          <a:p>
            <a:fld id="{53B27FF1-BF36-4FBF-ADF4-64592E81A2AE}" type="slidenum">
              <a:rPr kumimoji="1" lang="ja-JP" altLang="en-US" smtClean="0"/>
              <a:t>5</a:t>
            </a:fld>
            <a:endParaRPr kumimoji="1" lang="ja-JP" altLang="en-US"/>
          </a:p>
        </p:txBody>
      </p:sp>
      <p:grpSp>
        <p:nvGrpSpPr>
          <p:cNvPr id="5" name="グループ化 4">
            <a:extLst>
              <a:ext uri="{FF2B5EF4-FFF2-40B4-BE49-F238E27FC236}">
                <a16:creationId xmlns:a16="http://schemas.microsoft.com/office/drawing/2014/main" id="{077F75D6-CC39-4A4F-99BF-CF0D1BB6BCC7}"/>
              </a:ext>
            </a:extLst>
          </p:cNvPr>
          <p:cNvGrpSpPr/>
          <p:nvPr/>
        </p:nvGrpSpPr>
        <p:grpSpPr>
          <a:xfrm>
            <a:off x="2423592" y="876667"/>
            <a:ext cx="7344816" cy="5340730"/>
            <a:chOff x="827584" y="1101011"/>
            <a:chExt cx="7344816" cy="5568349"/>
          </a:xfrm>
        </p:grpSpPr>
        <p:sp>
          <p:nvSpPr>
            <p:cNvPr id="6" name="角丸四角形 16">
              <a:extLst>
                <a:ext uri="{FF2B5EF4-FFF2-40B4-BE49-F238E27FC236}">
                  <a16:creationId xmlns:a16="http://schemas.microsoft.com/office/drawing/2014/main" id="{45E51E1F-C14B-46B3-87E5-FA145BB510D2}"/>
                </a:ext>
              </a:extLst>
            </p:cNvPr>
            <p:cNvSpPr/>
            <p:nvPr/>
          </p:nvSpPr>
          <p:spPr>
            <a:xfrm>
              <a:off x="5829671" y="1772816"/>
              <a:ext cx="2342729" cy="3848378"/>
            </a:xfrm>
            <a:prstGeom prst="roundRect">
              <a:avLst/>
            </a:prstGeom>
            <a:solidFill>
              <a:schemeClr val="accent5">
                <a:lumMod val="60000"/>
                <a:lumOff val="40000"/>
              </a:schemeClr>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lIns="36000" rIns="36000" rtlCol="0" anchor="t"/>
            <a:lstStyle/>
            <a:p>
              <a:pPr algn="ctr"/>
              <a:r>
                <a:rPr lang="en-US" altLang="ja-JP" b="1" dirty="0">
                  <a:latin typeface="Segoe UI" panose="020B0502040204020203" pitchFamily="34" charset="0"/>
                  <a:ea typeface="メイリオ" panose="020B0604030504040204" pitchFamily="50" charset="-128"/>
                </a:rPr>
                <a:t>Discipline</a:t>
              </a:r>
            </a:p>
            <a:p>
              <a:pPr algn="ctr"/>
              <a:r>
                <a:rPr kumimoji="1" lang="en-US" altLang="ja-JP" b="1" dirty="0">
                  <a:latin typeface="Segoe UI" panose="020B0502040204020203" pitchFamily="34" charset="0"/>
                  <a:ea typeface="メイリオ" panose="020B0604030504040204" pitchFamily="50" charset="-128"/>
                </a:rPr>
                <a:t>Course</a:t>
              </a:r>
            </a:p>
            <a:p>
              <a:pPr algn="ctr"/>
              <a:endParaRPr lang="en-US" altLang="ja-JP" sz="800" b="1" dirty="0">
                <a:latin typeface="Meiryo UI" panose="020B0604030504040204" pitchFamily="50" charset="-128"/>
                <a:ea typeface="Meiryo UI" panose="020B0604030504040204" pitchFamily="50" charset="-128"/>
              </a:endParaRPr>
            </a:p>
            <a:p>
              <a:pPr algn="ctr"/>
              <a:r>
                <a:rPr lang="ja-JP" altLang="en-US" sz="1400" b="1" dirty="0">
                  <a:solidFill>
                    <a:srgbClr val="FF0000"/>
                  </a:solidFill>
                  <a:latin typeface="Meiryo UI" panose="020B0604030504040204" pitchFamily="50" charset="-128"/>
                  <a:ea typeface="Meiryo UI" panose="020B0604030504040204" pitchFamily="50" charset="-128"/>
                </a:rPr>
                <a:t>全</a:t>
              </a:r>
              <a:r>
                <a:rPr lang="en-US" altLang="ja-JP" sz="1400" b="1" dirty="0">
                  <a:solidFill>
                    <a:srgbClr val="FF0000"/>
                  </a:solidFill>
                  <a:latin typeface="Meiryo UI" panose="020B0604030504040204" pitchFamily="50" charset="-128"/>
                  <a:ea typeface="Meiryo UI" panose="020B0604030504040204" pitchFamily="50" charset="-128"/>
                </a:rPr>
                <a:t>6</a:t>
              </a:r>
              <a:r>
                <a:rPr lang="ja-JP" altLang="en-US" sz="1400" b="1" dirty="0">
                  <a:solidFill>
                    <a:srgbClr val="FF0000"/>
                  </a:solidFill>
                  <a:latin typeface="Meiryo UI" panose="020B0604030504040204" pitchFamily="50" charset="-128"/>
                  <a:ea typeface="Meiryo UI" panose="020B0604030504040204" pitchFamily="50" charset="-128"/>
                </a:rPr>
                <a:t>テーマ</a:t>
              </a:r>
              <a:r>
                <a:rPr lang="ja-JP" altLang="en-US" sz="1400" dirty="0">
                  <a:latin typeface="Meiryo UI" panose="020B0604030504040204" pitchFamily="50" charset="-128"/>
                  <a:ea typeface="Meiryo UI" panose="020B0604030504040204" pitchFamily="50" charset="-128"/>
                </a:rPr>
                <a:t>を展開</a:t>
              </a:r>
              <a:endParaRPr lang="en-US" altLang="ja-JP" sz="1400" dirty="0">
                <a:latin typeface="Meiryo UI" panose="020B0604030504040204" pitchFamily="50" charset="-128"/>
                <a:ea typeface="Meiryo UI" panose="020B0604030504040204" pitchFamily="50" charset="-128"/>
              </a:endParaRPr>
            </a:p>
            <a:p>
              <a:pPr algn="ctr"/>
              <a:endParaRPr lang="en-US" altLang="ja-JP" sz="800" dirty="0">
                <a:latin typeface="Segoe UI" panose="020B0502040204020203" pitchFamily="34" charset="0"/>
                <a:ea typeface="メイリオ"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各テーマの修了要件：</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endParaRPr>
            </a:p>
          </p:txBody>
        </p:sp>
        <p:sp>
          <p:nvSpPr>
            <p:cNvPr id="7" name="角丸四角形 2">
              <a:extLst>
                <a:ext uri="{FF2B5EF4-FFF2-40B4-BE49-F238E27FC236}">
                  <a16:creationId xmlns:a16="http://schemas.microsoft.com/office/drawing/2014/main" id="{75D3464A-369E-42FC-B366-EE6A96C29131}"/>
                </a:ext>
              </a:extLst>
            </p:cNvPr>
            <p:cNvSpPr/>
            <p:nvPr/>
          </p:nvSpPr>
          <p:spPr>
            <a:xfrm>
              <a:off x="827584" y="1101011"/>
              <a:ext cx="7344816" cy="459768"/>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コース</a:t>
              </a:r>
              <a:r>
                <a:rPr lang="ja-JP" altLang="en-US" sz="2000"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23</a:t>
              </a:r>
              <a:r>
                <a:rPr lang="ja-JP" altLang="en-US" sz="2000" b="1" dirty="0">
                  <a:latin typeface="メイリオ" panose="020B0604030504040204" pitchFamily="50" charset="-128"/>
                  <a:ea typeface="メイリオ" panose="020B0604030504040204" pitchFamily="50" charset="-128"/>
                </a:rPr>
                <a:t>テーマ</a:t>
              </a:r>
              <a:r>
                <a:rPr lang="ja-JP" altLang="en-US" sz="2000" dirty="0">
                  <a:latin typeface="メイリオ" panose="020B0604030504040204" pitchFamily="50" charset="-128"/>
                  <a:ea typeface="メイリオ" panose="020B0604030504040204" pitchFamily="50" charset="-128"/>
                </a:rPr>
                <a:t>の中から選択が可能</a:t>
              </a:r>
              <a:endParaRPr lang="en-US" altLang="ja-JP" sz="2000" dirty="0">
                <a:latin typeface="メイリオ" panose="020B0604030504040204" pitchFamily="50" charset="-128"/>
                <a:ea typeface="メイリオ" panose="020B0604030504040204" pitchFamily="50" charset="-128"/>
              </a:endParaRPr>
            </a:p>
          </p:txBody>
        </p:sp>
        <p:sp>
          <p:nvSpPr>
            <p:cNvPr id="8" name="角丸四角形 3">
              <a:extLst>
                <a:ext uri="{FF2B5EF4-FFF2-40B4-BE49-F238E27FC236}">
                  <a16:creationId xmlns:a16="http://schemas.microsoft.com/office/drawing/2014/main" id="{DC92A5DA-70B5-4B55-A6C9-E1EE745C5853}"/>
                </a:ext>
              </a:extLst>
            </p:cNvPr>
            <p:cNvSpPr/>
            <p:nvPr/>
          </p:nvSpPr>
          <p:spPr>
            <a:xfrm>
              <a:off x="827584" y="1772815"/>
              <a:ext cx="2222902" cy="3848379"/>
            </a:xfrm>
            <a:prstGeom prst="roundRect">
              <a:avLst/>
            </a:prstGeom>
            <a:solidFill>
              <a:schemeClr val="accent5">
                <a:lumMod val="60000"/>
                <a:lumOff val="40000"/>
              </a:schemeClr>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lIns="36000" rIns="36000" rtlCol="0" anchor="t"/>
            <a:lstStyle/>
            <a:p>
              <a:pPr algn="ctr"/>
              <a:r>
                <a:rPr kumimoji="1" lang="en-US" altLang="ja-JP" b="1" dirty="0">
                  <a:latin typeface="Segoe UI" panose="020B0502040204020203" pitchFamily="34" charset="0"/>
                  <a:ea typeface="メイリオ" panose="020B0604030504040204" pitchFamily="50" charset="-128"/>
                </a:rPr>
                <a:t>Arts &amp; Science Course</a:t>
              </a:r>
            </a:p>
            <a:p>
              <a:pPr algn="ctr"/>
              <a:endParaRPr kumimoji="1" lang="en-US" altLang="ja-JP" sz="800" b="1" dirty="0">
                <a:latin typeface="Meiryo UI" panose="020B0604030504040204" pitchFamily="50" charset="-128"/>
                <a:ea typeface="Meiryo UI" panose="020B0604030504040204" pitchFamily="50" charset="-128"/>
              </a:endParaRPr>
            </a:p>
            <a:p>
              <a:pPr algn="ctr"/>
              <a:r>
                <a:rPr lang="ja-JP" altLang="en-US" sz="1400" b="1" dirty="0">
                  <a:solidFill>
                    <a:srgbClr val="FF0000"/>
                  </a:solidFill>
                  <a:latin typeface="Meiryo UI" panose="020B0604030504040204" pitchFamily="50" charset="-128"/>
                  <a:ea typeface="Meiryo UI" panose="020B0604030504040204" pitchFamily="50" charset="-128"/>
                </a:rPr>
                <a:t>全</a:t>
              </a:r>
              <a:r>
                <a:rPr lang="en-US" altLang="ja-JP" sz="1400" b="1" dirty="0">
                  <a:solidFill>
                    <a:srgbClr val="FF0000"/>
                  </a:solidFill>
                  <a:latin typeface="Meiryo UI" panose="020B0604030504040204" pitchFamily="50" charset="-128"/>
                  <a:ea typeface="Meiryo UI" panose="020B0604030504040204" pitchFamily="50" charset="-128"/>
                </a:rPr>
                <a:t>8</a:t>
              </a:r>
              <a:r>
                <a:rPr lang="ja-JP" altLang="en-US" sz="1400" b="1" dirty="0">
                  <a:solidFill>
                    <a:srgbClr val="FF0000"/>
                  </a:solidFill>
                  <a:latin typeface="Meiryo UI" panose="020B0604030504040204" pitchFamily="50" charset="-128"/>
                  <a:ea typeface="Meiryo UI" panose="020B0604030504040204" pitchFamily="50" charset="-128"/>
                </a:rPr>
                <a:t>テーマ</a:t>
              </a:r>
              <a:r>
                <a:rPr lang="ja-JP" altLang="en-US" sz="1400" dirty="0">
                  <a:latin typeface="Meiryo UI" panose="020B0604030504040204" pitchFamily="50" charset="-128"/>
                  <a:ea typeface="Meiryo UI" panose="020B0604030504040204" pitchFamily="50" charset="-128"/>
                </a:rPr>
                <a:t>を展開</a:t>
              </a:r>
              <a:endParaRPr lang="en-US" altLang="ja-JP" sz="1400" dirty="0">
                <a:latin typeface="Meiryo UI" panose="020B0604030504040204" pitchFamily="50" charset="-128"/>
                <a:ea typeface="Meiryo UI" panose="020B0604030504040204" pitchFamily="50" charset="-128"/>
              </a:endParaRPr>
            </a:p>
            <a:p>
              <a:pPr algn="ctr"/>
              <a:endParaRPr kumimoji="1" lang="en-US" altLang="ja-JP" sz="800" dirty="0">
                <a:latin typeface="Segoe UI" panose="020B0502040204020203" pitchFamily="34" charset="0"/>
                <a:ea typeface="メイリオ"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各テーマの修了要件：</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endParaRPr>
            </a:p>
          </p:txBody>
        </p:sp>
        <p:sp>
          <p:nvSpPr>
            <p:cNvPr id="9" name="角丸四角形 10">
              <a:extLst>
                <a:ext uri="{FF2B5EF4-FFF2-40B4-BE49-F238E27FC236}">
                  <a16:creationId xmlns:a16="http://schemas.microsoft.com/office/drawing/2014/main" id="{D0E92430-0FCB-496B-9824-F46E2922AC62}"/>
                </a:ext>
              </a:extLst>
            </p:cNvPr>
            <p:cNvSpPr/>
            <p:nvPr/>
          </p:nvSpPr>
          <p:spPr>
            <a:xfrm>
              <a:off x="3228038" y="1772816"/>
              <a:ext cx="2424081" cy="3848378"/>
            </a:xfrm>
            <a:prstGeom prst="roundRect">
              <a:avLst/>
            </a:prstGeom>
            <a:solidFill>
              <a:schemeClr val="accent5">
                <a:lumMod val="60000"/>
                <a:lumOff val="40000"/>
              </a:schemeClr>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lIns="36000" rIns="36000" rtlCol="0" anchor="t"/>
            <a:lstStyle/>
            <a:p>
              <a:pPr algn="ctr"/>
              <a:r>
                <a:rPr kumimoji="1" lang="en-US" altLang="ja-JP" b="1" dirty="0">
                  <a:latin typeface="Segoe UI" panose="020B0502040204020203" pitchFamily="34" charset="0"/>
                  <a:ea typeface="メイリオ" panose="020B0604030504040204" pitchFamily="50" charset="-128"/>
                </a:rPr>
                <a:t>Language &amp; Culture Course</a:t>
              </a:r>
            </a:p>
            <a:p>
              <a:pPr algn="ctr"/>
              <a:endParaRPr lang="en-US" altLang="ja-JP" sz="800" dirty="0">
                <a:latin typeface="メイリオ" panose="020B0604030504040204" pitchFamily="50" charset="-128"/>
                <a:ea typeface="メイリオ" panose="020B0604030504040204" pitchFamily="50" charset="-128"/>
              </a:endParaRPr>
            </a:p>
            <a:p>
              <a:pPr algn="ctr"/>
              <a:r>
                <a:rPr lang="ja-JP" altLang="en-US" sz="1400" b="1" dirty="0">
                  <a:solidFill>
                    <a:srgbClr val="FF0000"/>
                  </a:solidFill>
                  <a:latin typeface="Meiryo UI" panose="020B0604030504040204" pitchFamily="50" charset="-128"/>
                  <a:ea typeface="Meiryo UI" panose="020B0604030504040204" pitchFamily="50" charset="-128"/>
                </a:rPr>
                <a:t>全</a:t>
              </a:r>
              <a:r>
                <a:rPr lang="en-US" altLang="ja-JP" sz="1400" b="1" dirty="0">
                  <a:solidFill>
                    <a:srgbClr val="FF0000"/>
                  </a:solidFill>
                  <a:latin typeface="Meiryo UI" panose="020B0604030504040204" pitchFamily="50" charset="-128"/>
                  <a:ea typeface="Meiryo UI" panose="020B0604030504040204" pitchFamily="50" charset="-128"/>
                </a:rPr>
                <a:t>9</a:t>
              </a:r>
              <a:r>
                <a:rPr lang="ja-JP" altLang="en-US" sz="1400" b="1" dirty="0">
                  <a:solidFill>
                    <a:srgbClr val="FF0000"/>
                  </a:solidFill>
                  <a:latin typeface="Meiryo UI" panose="020B0604030504040204" pitchFamily="50" charset="-128"/>
                  <a:ea typeface="Meiryo UI" panose="020B0604030504040204" pitchFamily="50" charset="-128"/>
                </a:rPr>
                <a:t>テーマ</a:t>
              </a:r>
              <a:r>
                <a:rPr lang="ja-JP" altLang="en-US" sz="1400" dirty="0">
                  <a:latin typeface="Meiryo UI" panose="020B0604030504040204" pitchFamily="50" charset="-128"/>
                  <a:ea typeface="Meiryo UI" panose="020B0604030504040204" pitchFamily="50" charset="-128"/>
                </a:rPr>
                <a:t>を展開</a:t>
              </a:r>
              <a:endParaRPr lang="en-US" altLang="ja-JP" sz="1400" dirty="0">
                <a:latin typeface="Meiryo UI" panose="020B0604030504040204" pitchFamily="50" charset="-128"/>
                <a:ea typeface="Meiryo UI" panose="020B0604030504040204" pitchFamily="50" charset="-128"/>
              </a:endParaRPr>
            </a:p>
            <a:p>
              <a:pPr algn="ctr"/>
              <a:endParaRPr lang="en-US" altLang="ja-JP" sz="800" dirty="0">
                <a:latin typeface="メイリオ" panose="020B0604030504040204" pitchFamily="50" charset="-128"/>
                <a:ea typeface="メイリオ"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各テーマの修了要件：</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単位</a:t>
              </a:r>
            </a:p>
          </p:txBody>
        </p:sp>
        <p:sp>
          <p:nvSpPr>
            <p:cNvPr id="10" name="角丸四角形 11">
              <a:extLst>
                <a:ext uri="{FF2B5EF4-FFF2-40B4-BE49-F238E27FC236}">
                  <a16:creationId xmlns:a16="http://schemas.microsoft.com/office/drawing/2014/main" id="{826C1BFA-0EBC-4E51-9481-75DDB1BD961A}"/>
                </a:ext>
              </a:extLst>
            </p:cNvPr>
            <p:cNvSpPr/>
            <p:nvPr/>
          </p:nvSpPr>
          <p:spPr>
            <a:xfrm>
              <a:off x="827584" y="6159282"/>
              <a:ext cx="7344816" cy="510078"/>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000" dirty="0">
                  <a:latin typeface="Segoe UI" panose="020B0502040204020203" pitchFamily="34" charset="0"/>
                  <a:ea typeface="メイリオ" panose="020B0604030504040204" pitchFamily="50" charset="-128"/>
                </a:rPr>
                <a:t>グローバル教養</a:t>
              </a:r>
              <a:r>
                <a:rPr lang="ja-JP" altLang="en-US" sz="2000" dirty="0">
                  <a:latin typeface="Segoe UI" panose="020B0502040204020203" pitchFamily="34" charset="0"/>
                  <a:ea typeface="メイリオ" panose="020B0604030504040204" pitchFamily="50" charset="-128"/>
                </a:rPr>
                <a:t>副専攻修了（卒業時に修了証発行）</a:t>
              </a:r>
              <a:endParaRPr kumimoji="1" lang="ja-JP" altLang="en-US" sz="2000" dirty="0">
                <a:latin typeface="Segoe UI" panose="020B0502040204020203"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3DCF3BC4-CC99-4286-BFE7-7706B01691FD}"/>
                </a:ext>
              </a:extLst>
            </p:cNvPr>
            <p:cNvSpPr/>
            <p:nvPr/>
          </p:nvSpPr>
          <p:spPr>
            <a:xfrm>
              <a:off x="1079612" y="3243396"/>
              <a:ext cx="6840760" cy="43204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系列（日本発信科目）の修了要件単位</a:t>
              </a:r>
            </a:p>
          </p:txBody>
        </p:sp>
        <p:sp>
          <p:nvSpPr>
            <p:cNvPr id="12" name="正方形/長方形 11">
              <a:extLst>
                <a:ext uri="{FF2B5EF4-FFF2-40B4-BE49-F238E27FC236}">
                  <a16:creationId xmlns:a16="http://schemas.microsoft.com/office/drawing/2014/main" id="{ADFF4108-231C-41AA-8C26-37E2EA764554}"/>
                </a:ext>
              </a:extLst>
            </p:cNvPr>
            <p:cNvSpPr/>
            <p:nvPr/>
          </p:nvSpPr>
          <p:spPr>
            <a:xfrm>
              <a:off x="1079612" y="3665304"/>
              <a:ext cx="6840760" cy="411769"/>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rPr>
                <a:t>２</a:t>
              </a:r>
              <a:r>
                <a:rPr kumimoji="1" lang="ja-JP" altLang="en-US" sz="1600" dirty="0">
                  <a:latin typeface="Meiryo UI" panose="020B0604030504040204" pitchFamily="50" charset="-128"/>
                  <a:ea typeface="Meiryo UI" panose="020B0604030504040204" pitchFamily="50" charset="-128"/>
                </a:rPr>
                <a:t>系列（基幹科目）の修了要件単位</a:t>
              </a:r>
            </a:p>
          </p:txBody>
        </p:sp>
        <p:sp>
          <p:nvSpPr>
            <p:cNvPr id="13" name="正方形/長方形 12">
              <a:extLst>
                <a:ext uri="{FF2B5EF4-FFF2-40B4-BE49-F238E27FC236}">
                  <a16:creationId xmlns:a16="http://schemas.microsoft.com/office/drawing/2014/main" id="{B5DB0306-7083-4F8B-8655-00EB3972CA7C}"/>
                </a:ext>
              </a:extLst>
            </p:cNvPr>
            <p:cNvSpPr/>
            <p:nvPr/>
          </p:nvSpPr>
          <p:spPr>
            <a:xfrm>
              <a:off x="1079612" y="4077072"/>
              <a:ext cx="6840760" cy="46805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rPr>
                <a:t>３</a:t>
              </a:r>
              <a:r>
                <a:rPr kumimoji="1" lang="ja-JP" altLang="en-US" sz="1600" dirty="0">
                  <a:latin typeface="Meiryo UI" panose="020B0604030504040204" pitchFamily="50" charset="-128"/>
                  <a:ea typeface="Meiryo UI" panose="020B0604030504040204" pitchFamily="50" charset="-128"/>
                </a:rPr>
                <a:t>系列（言語力科目）の修了要件単位</a:t>
              </a:r>
            </a:p>
          </p:txBody>
        </p:sp>
        <p:sp>
          <p:nvSpPr>
            <p:cNvPr id="14" name="正方形/長方形 13">
              <a:extLst>
                <a:ext uri="{FF2B5EF4-FFF2-40B4-BE49-F238E27FC236}">
                  <a16:creationId xmlns:a16="http://schemas.microsoft.com/office/drawing/2014/main" id="{282B38DF-2DFA-4C1B-833A-1CC1F1416BFC}"/>
                </a:ext>
              </a:extLst>
            </p:cNvPr>
            <p:cNvSpPr/>
            <p:nvPr/>
          </p:nvSpPr>
          <p:spPr>
            <a:xfrm>
              <a:off x="1079612" y="5085184"/>
              <a:ext cx="6840760" cy="43204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大学が認定する</a:t>
              </a:r>
              <a:r>
                <a:rPr lang="ja-JP" altLang="en-US" sz="1600" b="1" dirty="0">
                  <a:solidFill>
                    <a:srgbClr val="0000FF"/>
                  </a:solidFill>
                  <a:latin typeface="Meiryo UI" panose="020B0604030504040204" pitchFamily="50" charset="-128"/>
                  <a:ea typeface="Meiryo UI" panose="020B0604030504040204" pitchFamily="50" charset="-128"/>
                </a:rPr>
                <a:t>海外体験</a:t>
              </a:r>
              <a:endParaRPr kumimoji="1" lang="ja-JP" altLang="en-US" sz="1600" b="1" strike="sngStrike" dirty="0">
                <a:solidFill>
                  <a:srgbClr val="0000FF"/>
                </a:solidFill>
                <a:latin typeface="Meiryo UI" panose="020B0604030504040204" pitchFamily="50" charset="-128"/>
                <a:ea typeface="Meiryo UI" panose="020B0604030504040204" pitchFamily="50" charset="-128"/>
              </a:endParaRPr>
            </a:p>
          </p:txBody>
        </p:sp>
        <p:sp>
          <p:nvSpPr>
            <p:cNvPr id="15" name="加算記号 14">
              <a:extLst>
                <a:ext uri="{FF2B5EF4-FFF2-40B4-BE49-F238E27FC236}">
                  <a16:creationId xmlns:a16="http://schemas.microsoft.com/office/drawing/2014/main" id="{BB7DF502-D1CC-47AE-AE85-505FEC573D0A}"/>
                </a:ext>
              </a:extLst>
            </p:cNvPr>
            <p:cNvSpPr/>
            <p:nvPr/>
          </p:nvSpPr>
          <p:spPr>
            <a:xfrm>
              <a:off x="1710435" y="4598094"/>
              <a:ext cx="457200" cy="468052"/>
            </a:xfrm>
            <a:prstGeom prst="mathPlus">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Segoe UI" panose="020B0502040204020203" pitchFamily="34" charset="0"/>
                <a:ea typeface="メイリオ" panose="020B0604030504040204" pitchFamily="50" charset="-128"/>
              </a:endParaRPr>
            </a:p>
          </p:txBody>
        </p:sp>
        <p:sp>
          <p:nvSpPr>
            <p:cNvPr id="16" name="加算記号 15">
              <a:extLst>
                <a:ext uri="{FF2B5EF4-FFF2-40B4-BE49-F238E27FC236}">
                  <a16:creationId xmlns:a16="http://schemas.microsoft.com/office/drawing/2014/main" id="{C9D9FD14-4105-4B43-85B1-00BA82F5F8CD}"/>
                </a:ext>
              </a:extLst>
            </p:cNvPr>
            <p:cNvSpPr/>
            <p:nvPr/>
          </p:nvSpPr>
          <p:spPr>
            <a:xfrm>
              <a:off x="6767185" y="4581128"/>
              <a:ext cx="457200" cy="468052"/>
            </a:xfrm>
            <a:prstGeom prst="mathPlus">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Segoe UI" panose="020B0502040204020203" pitchFamily="34" charset="0"/>
                <a:ea typeface="メイリオ" panose="020B0604030504040204" pitchFamily="50" charset="-128"/>
              </a:endParaRPr>
            </a:p>
          </p:txBody>
        </p:sp>
        <p:sp>
          <p:nvSpPr>
            <p:cNvPr id="17" name="加算記号 16">
              <a:extLst>
                <a:ext uri="{FF2B5EF4-FFF2-40B4-BE49-F238E27FC236}">
                  <a16:creationId xmlns:a16="http://schemas.microsoft.com/office/drawing/2014/main" id="{A21F4026-96E1-4D9D-AF60-A8F65BCA2667}"/>
                </a:ext>
              </a:extLst>
            </p:cNvPr>
            <p:cNvSpPr/>
            <p:nvPr/>
          </p:nvSpPr>
          <p:spPr>
            <a:xfrm>
              <a:off x="4271392" y="4581128"/>
              <a:ext cx="457200" cy="468052"/>
            </a:xfrm>
            <a:prstGeom prst="mathPlus">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Segoe UI" panose="020B0502040204020203" pitchFamily="34" charset="0"/>
                <a:ea typeface="メイリオ" panose="020B0604030504040204" pitchFamily="50" charset="-128"/>
              </a:endParaRPr>
            </a:p>
          </p:txBody>
        </p:sp>
        <p:sp>
          <p:nvSpPr>
            <p:cNvPr id="18" name="下矢印 4">
              <a:extLst>
                <a:ext uri="{FF2B5EF4-FFF2-40B4-BE49-F238E27FC236}">
                  <a16:creationId xmlns:a16="http://schemas.microsoft.com/office/drawing/2014/main" id="{6CD42B41-7AA2-4A4C-8633-0769C18FF829}"/>
                </a:ext>
              </a:extLst>
            </p:cNvPr>
            <p:cNvSpPr/>
            <p:nvPr/>
          </p:nvSpPr>
          <p:spPr>
            <a:xfrm>
              <a:off x="1622191" y="5621197"/>
              <a:ext cx="633687" cy="472099"/>
            </a:xfrm>
            <a:prstGeom prst="down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下矢印 19">
              <a:extLst>
                <a:ext uri="{FF2B5EF4-FFF2-40B4-BE49-F238E27FC236}">
                  <a16:creationId xmlns:a16="http://schemas.microsoft.com/office/drawing/2014/main" id="{EDD9C897-5BD1-42FA-A267-161604D3BAF3}"/>
                </a:ext>
              </a:extLst>
            </p:cNvPr>
            <p:cNvSpPr/>
            <p:nvPr/>
          </p:nvSpPr>
          <p:spPr>
            <a:xfrm>
              <a:off x="4183148" y="5624282"/>
              <a:ext cx="633687" cy="469014"/>
            </a:xfrm>
            <a:prstGeom prst="down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下矢印 20">
              <a:extLst>
                <a:ext uri="{FF2B5EF4-FFF2-40B4-BE49-F238E27FC236}">
                  <a16:creationId xmlns:a16="http://schemas.microsoft.com/office/drawing/2014/main" id="{535025A5-D99C-4982-84C2-37018B2FE497}"/>
                </a:ext>
              </a:extLst>
            </p:cNvPr>
            <p:cNvSpPr/>
            <p:nvPr/>
          </p:nvSpPr>
          <p:spPr>
            <a:xfrm>
              <a:off x="6678941" y="5621195"/>
              <a:ext cx="633687" cy="472101"/>
            </a:xfrm>
            <a:prstGeom prst="down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5362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7D6879-D298-4D28-A1C8-E31296C3F5E8}"/>
              </a:ext>
            </a:extLst>
          </p:cNvPr>
          <p:cNvSpPr>
            <a:spLocks noGrp="1"/>
          </p:cNvSpPr>
          <p:nvPr>
            <p:ph type="title"/>
          </p:nvPr>
        </p:nvSpPr>
        <p:spPr/>
        <p:txBody>
          <a:bodyPr/>
          <a:lstStyle/>
          <a:p>
            <a:r>
              <a:rPr kumimoji="1" lang="ja-JP" altLang="en-US" dirty="0"/>
              <a:t>海外体験について</a:t>
            </a:r>
          </a:p>
        </p:txBody>
      </p:sp>
      <p:sp>
        <p:nvSpPr>
          <p:cNvPr id="3" name="スライド番号プレースホルダー 2">
            <a:extLst>
              <a:ext uri="{FF2B5EF4-FFF2-40B4-BE49-F238E27FC236}">
                <a16:creationId xmlns:a16="http://schemas.microsoft.com/office/drawing/2014/main" id="{AB338A1D-F23F-4D58-A77F-999353DBCAB2}"/>
              </a:ext>
            </a:extLst>
          </p:cNvPr>
          <p:cNvSpPr>
            <a:spLocks noGrp="1"/>
          </p:cNvSpPr>
          <p:nvPr>
            <p:ph type="sldNum" sz="quarter" idx="16"/>
          </p:nvPr>
        </p:nvSpPr>
        <p:spPr/>
        <p:txBody>
          <a:bodyPr/>
          <a:lstStyle/>
          <a:p>
            <a:fld id="{53B27FF1-BF36-4FBF-ADF4-64592E81A2AE}" type="slidenum">
              <a:rPr kumimoji="1" lang="ja-JP" altLang="en-US" smtClean="0"/>
              <a:t>6</a:t>
            </a:fld>
            <a:endParaRPr kumimoji="1" lang="ja-JP" altLang="en-US" dirty="0"/>
          </a:p>
        </p:txBody>
      </p:sp>
      <p:sp>
        <p:nvSpPr>
          <p:cNvPr id="5" name="テキスト ボックス 4">
            <a:extLst>
              <a:ext uri="{FF2B5EF4-FFF2-40B4-BE49-F238E27FC236}">
                <a16:creationId xmlns:a16="http://schemas.microsoft.com/office/drawing/2014/main" id="{9C2447C5-EF6B-4D96-B6F3-4C2D17C3145E}"/>
              </a:ext>
            </a:extLst>
          </p:cNvPr>
          <p:cNvSpPr txBox="1"/>
          <p:nvPr/>
        </p:nvSpPr>
        <p:spPr>
          <a:xfrm>
            <a:off x="428172" y="1916827"/>
            <a:ext cx="11342188" cy="3539430"/>
          </a:xfrm>
          <a:prstGeom prst="rect">
            <a:avLst/>
          </a:prstGeom>
          <a:noFill/>
        </p:spPr>
        <p:txBody>
          <a:bodyPr wrap="square" rtlCol="0">
            <a:spAutoFit/>
          </a:bodyPr>
          <a:lstStyle/>
          <a:p>
            <a:r>
              <a:rPr lang="ja-JP" altLang="en-US" sz="2800" b="1" dirty="0">
                <a:solidFill>
                  <a:srgbClr val="7030A0"/>
                </a:solidFill>
                <a:latin typeface="Meiryo UI" panose="020B0604030504040204" pitchFamily="50" charset="-128"/>
                <a:ea typeface="Meiryo UI" panose="020B0604030504040204" pitchFamily="50" charset="-128"/>
              </a:rPr>
              <a:t>（</a:t>
            </a:r>
            <a:r>
              <a:rPr lang="en-US" altLang="ja-JP" sz="2800" b="1" dirty="0">
                <a:solidFill>
                  <a:srgbClr val="7030A0"/>
                </a:solidFill>
                <a:latin typeface="Meiryo UI" panose="020B0604030504040204" pitchFamily="50" charset="-128"/>
                <a:ea typeface="Meiryo UI" panose="020B0604030504040204" pitchFamily="50" charset="-128"/>
              </a:rPr>
              <a:t>A</a:t>
            </a:r>
            <a:r>
              <a:rPr lang="ja-JP" altLang="en-US" sz="2800" b="1" dirty="0">
                <a:solidFill>
                  <a:srgbClr val="7030A0"/>
                </a:solidFill>
                <a:latin typeface="Meiryo UI" panose="020B0604030504040204" pitchFamily="50" charset="-128"/>
                <a:ea typeface="Meiryo UI" panose="020B0604030504040204" pitchFamily="50" charset="-128"/>
              </a:rPr>
              <a:t>）立教大学が実施する海外プログラム</a:t>
            </a:r>
          </a:p>
          <a:p>
            <a:r>
              <a:rPr lang="ja-JP" altLang="en-US" sz="20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国際センターが発行する留学案内</a:t>
            </a:r>
            <a:r>
              <a:rPr lang="en-US" altLang="ja-JP" sz="2400" dirty="0">
                <a:latin typeface="Meiryo UI" panose="020B0604030504040204" pitchFamily="50" charset="-128"/>
                <a:ea typeface="Meiryo UI" panose="020B0604030504040204" pitchFamily="50" charset="-128"/>
              </a:rPr>
              <a:t>『DEPARTURE』</a:t>
            </a:r>
            <a:r>
              <a:rPr lang="ja-JP" altLang="en-US" sz="2400" dirty="0">
                <a:latin typeface="Meiryo UI" panose="020B0604030504040204" pitchFamily="50" charset="-128"/>
                <a:ea typeface="Meiryo UI" panose="020B0604030504040204" pitchFamily="50" charset="-128"/>
              </a:rPr>
              <a:t>に掲載されているもの。</a:t>
            </a:r>
            <a:endParaRPr lang="en-US" altLang="ja-JP" sz="14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800" b="1" dirty="0">
                <a:solidFill>
                  <a:srgbClr val="7030A0"/>
                </a:solidFill>
                <a:latin typeface="Meiryo UI" panose="020B0604030504040204" pitchFamily="50" charset="-128"/>
                <a:ea typeface="Meiryo UI" panose="020B0604030504040204" pitchFamily="50" charset="-128"/>
              </a:rPr>
              <a:t>（</a:t>
            </a:r>
            <a:r>
              <a:rPr lang="en-US" altLang="ja-JP" sz="2800" b="1" dirty="0">
                <a:solidFill>
                  <a:srgbClr val="7030A0"/>
                </a:solidFill>
                <a:latin typeface="Meiryo UI" panose="020B0604030504040204" pitchFamily="50" charset="-128"/>
                <a:ea typeface="Meiryo UI" panose="020B0604030504040204" pitchFamily="50" charset="-128"/>
              </a:rPr>
              <a:t>B</a:t>
            </a:r>
            <a:r>
              <a:rPr lang="ja-JP" altLang="en-US" sz="2800" b="1" dirty="0">
                <a:solidFill>
                  <a:srgbClr val="7030A0"/>
                </a:solidFill>
                <a:latin typeface="Meiryo UI" panose="020B0604030504040204" pitchFamily="50" charset="-128"/>
                <a:ea typeface="Meiryo UI" panose="020B0604030504040204" pitchFamily="50" charset="-128"/>
              </a:rPr>
              <a:t>）自主企画（</a:t>
            </a:r>
            <a:r>
              <a:rPr lang="en-US" altLang="ja-JP" sz="2800" b="1" dirty="0">
                <a:solidFill>
                  <a:srgbClr val="7030A0"/>
                </a:solidFill>
                <a:latin typeface="Meiryo UI" panose="020B0604030504040204" pitchFamily="50" charset="-128"/>
                <a:ea typeface="Meiryo UI" panose="020B0604030504040204" pitchFamily="50" charset="-128"/>
              </a:rPr>
              <a:t>A</a:t>
            </a:r>
            <a:r>
              <a:rPr lang="ja-JP" altLang="en-US" sz="2800" b="1" dirty="0">
                <a:solidFill>
                  <a:srgbClr val="7030A0"/>
                </a:solidFill>
                <a:latin typeface="Meiryo UI" panose="020B0604030504040204" pitchFamily="50" charset="-128"/>
                <a:ea typeface="Meiryo UI" panose="020B0604030504040204" pitchFamily="50" charset="-128"/>
              </a:rPr>
              <a:t>以外の全て）</a:t>
            </a:r>
          </a:p>
          <a:p>
            <a:r>
              <a:rPr lang="ja-JP" altLang="en-US" sz="20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以下の要件を満たしたものを認定します。</a:t>
            </a:r>
          </a:p>
          <a:p>
            <a:r>
              <a:rPr lang="ja-JP" altLang="en-US" sz="2400" dirty="0">
                <a:latin typeface="Meiryo UI" panose="020B0604030504040204" pitchFamily="50" charset="-128"/>
                <a:ea typeface="Meiryo UI" panose="020B0604030504040204" pitchFamily="50" charset="-128"/>
              </a:rPr>
              <a:t>　　　　　    ①　活動期間が立教大学在籍中であり、</a:t>
            </a:r>
            <a:r>
              <a:rPr lang="ja-JP" altLang="en-US" sz="2400" dirty="0">
                <a:solidFill>
                  <a:srgbClr val="FF0000"/>
                </a:solidFill>
                <a:latin typeface="Meiryo UI" panose="020B0604030504040204" pitchFamily="50" charset="-128"/>
                <a:ea typeface="Meiryo UI" panose="020B0604030504040204" pitchFamily="50" charset="-128"/>
              </a:rPr>
              <a:t>主たる活動日数が、</a:t>
            </a:r>
            <a:endParaRPr lang="en-US" altLang="ja-JP" sz="2400" dirty="0">
              <a:solidFill>
                <a:srgbClr val="FF0000"/>
              </a:solidFill>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　　　　　　　　 　移動日を含めず原則として</a:t>
            </a:r>
            <a:r>
              <a:rPr lang="en-US" altLang="ja-JP" sz="2400" b="1" u="sng" dirty="0">
                <a:solidFill>
                  <a:srgbClr val="FF0000"/>
                </a:solidFill>
                <a:latin typeface="Meiryo UI" panose="020B0604030504040204" pitchFamily="50" charset="-128"/>
                <a:ea typeface="Meiryo UI" panose="020B0604030504040204" pitchFamily="50" charset="-128"/>
              </a:rPr>
              <a:t>5</a:t>
            </a:r>
            <a:r>
              <a:rPr lang="ja-JP" altLang="en-US" sz="2400" b="1" u="sng" dirty="0">
                <a:solidFill>
                  <a:srgbClr val="FF0000"/>
                </a:solidFill>
                <a:latin typeface="Meiryo UI" panose="020B0604030504040204" pitchFamily="50" charset="-128"/>
                <a:ea typeface="Meiryo UI" panose="020B0604030504040204" pitchFamily="50" charset="-128"/>
              </a:rPr>
              <a:t>日</a:t>
            </a:r>
            <a:r>
              <a:rPr lang="ja-JP" altLang="en-US" sz="2400" u="sng" dirty="0">
                <a:solidFill>
                  <a:srgbClr val="FF0000"/>
                </a:solidFill>
                <a:latin typeface="Meiryo UI" panose="020B0604030504040204" pitchFamily="50" charset="-128"/>
                <a:ea typeface="Meiryo UI" panose="020B0604030504040204" pitchFamily="50" charset="-128"/>
              </a:rPr>
              <a:t>以上</a:t>
            </a:r>
            <a:r>
              <a:rPr lang="ja-JP" altLang="en-US" sz="2400"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②　参加証明を提出できるもの。</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（例：プログラムの主催団体が発行する参加証明書）​</a:t>
            </a:r>
            <a:endParaRPr lang="en-US" altLang="ja-JP"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61A9762-DB94-43EE-AE24-5B0DD29CEBE3}"/>
              </a:ext>
            </a:extLst>
          </p:cNvPr>
          <p:cNvSpPr txBox="1"/>
          <p:nvPr/>
        </p:nvSpPr>
        <p:spPr>
          <a:xfrm>
            <a:off x="162796" y="1179284"/>
            <a:ext cx="10236284" cy="523220"/>
          </a:xfrm>
          <a:prstGeom prst="rect">
            <a:avLst/>
          </a:prstGeom>
          <a:noFill/>
        </p:spPr>
        <p:txBody>
          <a:bodyPr wrap="square" rtlCol="0">
            <a:spAutoFit/>
          </a:bodyPr>
          <a:lstStyle/>
          <a:p>
            <a:r>
              <a:rPr kumimoji="1" lang="ja-JP" altLang="en-US" sz="2800" b="1" dirty="0"/>
              <a:t>☆グローバル教養副専攻の修了には</a:t>
            </a:r>
            <a:r>
              <a:rPr kumimoji="1" lang="ja-JP" altLang="en-US" sz="2800" b="1" u="sng" dirty="0">
                <a:solidFill>
                  <a:srgbClr val="0000FF"/>
                </a:solidFill>
                <a:effectLst>
                  <a:outerShdw blurRad="38100" dist="38100" dir="2700000" algn="tl">
                    <a:srgbClr val="000000">
                      <a:alpha val="43137"/>
                    </a:srgbClr>
                  </a:outerShdw>
                </a:effectLst>
              </a:rPr>
              <a:t>「海外体験」</a:t>
            </a:r>
            <a:r>
              <a:rPr kumimoji="1" lang="ja-JP" altLang="en-US" sz="2800" b="1" dirty="0"/>
              <a:t>が必要です。</a:t>
            </a:r>
          </a:p>
        </p:txBody>
      </p:sp>
      <p:sp>
        <p:nvSpPr>
          <p:cNvPr id="7" name="正方形/長方形 6">
            <a:extLst>
              <a:ext uri="{FF2B5EF4-FFF2-40B4-BE49-F238E27FC236}">
                <a16:creationId xmlns:a16="http://schemas.microsoft.com/office/drawing/2014/main" id="{D689D6C2-B548-4F2D-A08E-BAAFDB516054}"/>
              </a:ext>
            </a:extLst>
          </p:cNvPr>
          <p:cNvSpPr/>
          <p:nvPr/>
        </p:nvSpPr>
        <p:spPr>
          <a:xfrm>
            <a:off x="730440" y="5376508"/>
            <a:ext cx="8296720"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自主企画の例）学外の業者や語学学校の研修、</a:t>
            </a:r>
            <a:r>
              <a:rPr lang="en-US" altLang="ja-JP" dirty="0">
                <a:latin typeface="Meiryo UI" panose="020B0604030504040204" pitchFamily="50" charset="-128"/>
                <a:ea typeface="Meiryo UI" panose="020B0604030504040204" pitchFamily="50" charset="-128"/>
              </a:rPr>
              <a:t>NPO</a:t>
            </a:r>
            <a:r>
              <a:rPr lang="ja-JP" altLang="en-US" dirty="0">
                <a:latin typeface="Meiryo UI" panose="020B0604030504040204" pitchFamily="50" charset="-128"/>
                <a:ea typeface="Meiryo UI" panose="020B0604030504040204" pitchFamily="50" charset="-128"/>
              </a:rPr>
              <a:t>主催のボランティアやイベント</a:t>
            </a:r>
            <a:r>
              <a:rPr lang="ja-JP" altLang="en-US" sz="1600" dirty="0">
                <a:latin typeface="Meiryo UI" panose="020B0604030504040204" pitchFamily="50" charset="-128"/>
                <a:ea typeface="Meiryo UI" panose="020B0604030504040204" pitchFamily="50" charset="-128"/>
              </a:rPr>
              <a:t>など</a:t>
            </a:r>
            <a:endParaRPr lang="ja-JP" altLang="en-US"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B9279CF-3424-4FE5-9788-266C450AF645}"/>
              </a:ext>
            </a:extLst>
          </p:cNvPr>
          <p:cNvSpPr txBox="1"/>
          <p:nvPr/>
        </p:nvSpPr>
        <p:spPr>
          <a:xfrm>
            <a:off x="9654756" y="4335428"/>
            <a:ext cx="2019399" cy="307777"/>
          </a:xfrm>
          <a:prstGeom prst="rect">
            <a:avLst/>
          </a:prstGeom>
          <a:noFill/>
        </p:spPr>
        <p:txBody>
          <a:bodyPr wrap="none" rtlCol="0">
            <a:spAutoFit/>
          </a:bodyPr>
          <a:lstStyle/>
          <a:p>
            <a:r>
              <a:rPr kumimoji="1" lang="en-US" altLang="ja-JP" sz="1400" b="1" dirty="0"/>
              <a:t>DEPATURE</a:t>
            </a:r>
            <a:r>
              <a:rPr lang="ja-JP" altLang="en-US" sz="1400" b="1" dirty="0"/>
              <a:t> </a:t>
            </a:r>
            <a:r>
              <a:rPr kumimoji="1" lang="en-US" altLang="ja-JP" sz="1400" b="1" dirty="0"/>
              <a:t>2025-2026</a:t>
            </a:r>
            <a:endParaRPr kumimoji="1" lang="ja-JP" altLang="en-US" sz="1400" b="1" dirty="0"/>
          </a:p>
        </p:txBody>
      </p:sp>
      <p:pic>
        <p:nvPicPr>
          <p:cNvPr id="9" name="図 8">
            <a:extLst>
              <a:ext uri="{FF2B5EF4-FFF2-40B4-BE49-F238E27FC236}">
                <a16:creationId xmlns:a16="http://schemas.microsoft.com/office/drawing/2014/main" id="{17403768-54A8-4C7B-8F3F-11E2287AB219}"/>
              </a:ext>
            </a:extLst>
          </p:cNvPr>
          <p:cNvPicPr>
            <a:picLocks noChangeAspect="1"/>
          </p:cNvPicPr>
          <p:nvPr/>
        </p:nvPicPr>
        <p:blipFill>
          <a:blip r:embed="rId3"/>
          <a:stretch>
            <a:fillRect/>
          </a:stretch>
        </p:blipFill>
        <p:spPr>
          <a:xfrm>
            <a:off x="9654756" y="4643205"/>
            <a:ext cx="1982403" cy="1394749"/>
          </a:xfrm>
          <a:prstGeom prst="rect">
            <a:avLst/>
          </a:prstGeom>
        </p:spPr>
      </p:pic>
      <p:sp>
        <p:nvSpPr>
          <p:cNvPr id="10" name="テキスト ボックス 9">
            <a:extLst>
              <a:ext uri="{FF2B5EF4-FFF2-40B4-BE49-F238E27FC236}">
                <a16:creationId xmlns:a16="http://schemas.microsoft.com/office/drawing/2014/main" id="{E59ACE40-911B-4E67-9088-B082679D2966}"/>
              </a:ext>
            </a:extLst>
          </p:cNvPr>
          <p:cNvSpPr txBox="1"/>
          <p:nvPr/>
        </p:nvSpPr>
        <p:spPr>
          <a:xfrm>
            <a:off x="3567137" y="6034291"/>
            <a:ext cx="8624863" cy="369332"/>
          </a:xfrm>
          <a:prstGeom prst="rect">
            <a:avLst/>
          </a:prstGeom>
          <a:noFill/>
        </p:spPr>
        <p:txBody>
          <a:bodyPr wrap="square">
            <a:spAutoFit/>
          </a:bodyPr>
          <a:lstStyle/>
          <a:p>
            <a:r>
              <a:rPr lang="en-US" altLang="ja-JP" dirty="0">
                <a:hlinkClick r:id="rId4"/>
              </a:rPr>
              <a:t>https://spirit.rikkyo.ac.jp/international/SiteAssets/departure/rikkyo_departure.pdf</a:t>
            </a:r>
            <a:r>
              <a:rPr lang="ja-JP" altLang="en-US" dirty="0"/>
              <a:t>　</a:t>
            </a:r>
            <a:endParaRPr lang="en-US" altLang="ja-JP" dirty="0"/>
          </a:p>
        </p:txBody>
      </p:sp>
    </p:spTree>
    <p:extLst>
      <p:ext uri="{BB962C8B-B14F-4D97-AF65-F5344CB8AC3E}">
        <p14:creationId xmlns:p14="http://schemas.microsoft.com/office/powerpoint/2010/main" val="195798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D7CB7-A1A7-4147-B6A3-20C75EBAD878}"/>
              </a:ext>
            </a:extLst>
          </p:cNvPr>
          <p:cNvSpPr>
            <a:spLocks noGrp="1"/>
          </p:cNvSpPr>
          <p:nvPr>
            <p:ph type="title"/>
          </p:nvPr>
        </p:nvSpPr>
        <p:spPr/>
        <p:txBody>
          <a:bodyPr/>
          <a:lstStyle/>
          <a:p>
            <a:r>
              <a:rPr kumimoji="1" lang="ja-JP" altLang="en-US" dirty="0"/>
              <a:t>海外体験について（</a:t>
            </a:r>
            <a:r>
              <a:rPr kumimoji="1" lang="en-US" altLang="ja-JP" dirty="0"/>
              <a:t>DEPATURE</a:t>
            </a:r>
            <a:r>
              <a:rPr kumimoji="1" lang="ja-JP" altLang="en-US" dirty="0"/>
              <a:t>掲載）</a:t>
            </a:r>
          </a:p>
        </p:txBody>
      </p:sp>
      <p:sp>
        <p:nvSpPr>
          <p:cNvPr id="3" name="スライド番号プレースホルダー 2">
            <a:extLst>
              <a:ext uri="{FF2B5EF4-FFF2-40B4-BE49-F238E27FC236}">
                <a16:creationId xmlns:a16="http://schemas.microsoft.com/office/drawing/2014/main" id="{C6F03165-958E-44FB-A563-CAC531AA1CEB}"/>
              </a:ext>
            </a:extLst>
          </p:cNvPr>
          <p:cNvSpPr>
            <a:spLocks noGrp="1"/>
          </p:cNvSpPr>
          <p:nvPr>
            <p:ph type="sldNum" sz="quarter" idx="16"/>
          </p:nvPr>
        </p:nvSpPr>
        <p:spPr/>
        <p:txBody>
          <a:bodyPr/>
          <a:lstStyle/>
          <a:p>
            <a:fld id="{53B27FF1-BF36-4FBF-ADF4-64592E81A2AE}" type="slidenum">
              <a:rPr kumimoji="1" lang="ja-JP" altLang="en-US" smtClean="0"/>
              <a:t>7</a:t>
            </a:fld>
            <a:endParaRPr kumimoji="1" lang="ja-JP" altLang="en-US"/>
          </a:p>
        </p:txBody>
      </p:sp>
      <p:sp>
        <p:nvSpPr>
          <p:cNvPr id="17" name="テキスト ボックス 16">
            <a:extLst>
              <a:ext uri="{FF2B5EF4-FFF2-40B4-BE49-F238E27FC236}">
                <a16:creationId xmlns:a16="http://schemas.microsoft.com/office/drawing/2014/main" id="{FA169A32-27B9-4FCD-A6B9-672EC8AECDF2}"/>
              </a:ext>
            </a:extLst>
          </p:cNvPr>
          <p:cNvSpPr txBox="1"/>
          <p:nvPr/>
        </p:nvSpPr>
        <p:spPr>
          <a:xfrm>
            <a:off x="198148" y="1375814"/>
            <a:ext cx="6904110" cy="523220"/>
          </a:xfrm>
          <a:prstGeom prst="rect">
            <a:avLst/>
          </a:prstGeom>
          <a:noFill/>
        </p:spPr>
        <p:txBody>
          <a:bodyPr wrap="square" rtlCol="0">
            <a:spAutoFit/>
          </a:bodyPr>
          <a:lstStyle/>
          <a:p>
            <a:r>
              <a:rPr kumimoji="1" lang="ja-JP" altLang="en-US" sz="2800" b="1" dirty="0"/>
              <a:t>単位：正課外（単位認定されないもの）</a:t>
            </a:r>
          </a:p>
        </p:txBody>
      </p:sp>
      <p:sp>
        <p:nvSpPr>
          <p:cNvPr id="11" name="正方形/長方形 10">
            <a:extLst>
              <a:ext uri="{FF2B5EF4-FFF2-40B4-BE49-F238E27FC236}">
                <a16:creationId xmlns:a16="http://schemas.microsoft.com/office/drawing/2014/main" id="{8D85F0FF-D981-4F06-869B-324CE8BB50C4}"/>
              </a:ext>
            </a:extLst>
          </p:cNvPr>
          <p:cNvSpPr/>
          <p:nvPr/>
        </p:nvSpPr>
        <p:spPr>
          <a:xfrm>
            <a:off x="339980" y="4507146"/>
            <a:ext cx="11512039" cy="12651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t>正課外科目は単位認定されませんので、「</a:t>
            </a:r>
            <a:r>
              <a:rPr kumimoji="1" lang="ja-JP" altLang="en-US" sz="2400" b="1" dirty="0">
                <a:solidFill>
                  <a:srgbClr val="FF0000"/>
                </a:solidFill>
              </a:rPr>
              <a:t>自動認定対象外</a:t>
            </a:r>
            <a:r>
              <a:rPr kumimoji="1" lang="ja-JP" altLang="en-US" sz="2400" b="1" dirty="0">
                <a:solidFill>
                  <a:schemeClr val="tx1"/>
                </a:solidFill>
              </a:rPr>
              <a:t>」</a:t>
            </a:r>
            <a:r>
              <a:rPr kumimoji="1" lang="ja-JP" altLang="en-US" sz="2400" b="1" dirty="0"/>
              <a:t>となります。</a:t>
            </a:r>
            <a:endParaRPr kumimoji="1" lang="en-US" altLang="ja-JP" sz="2400" b="1" dirty="0"/>
          </a:p>
          <a:p>
            <a:pPr algn="ctr"/>
            <a:r>
              <a:rPr lang="ja-JP" altLang="en-US" sz="2400" b="1" dirty="0"/>
              <a:t>そのため、自主企画として海外体験申請をしてください。</a:t>
            </a:r>
            <a:endParaRPr kumimoji="1" lang="ja-JP" altLang="en-US" sz="2400" b="1" dirty="0"/>
          </a:p>
        </p:txBody>
      </p:sp>
      <p:pic>
        <p:nvPicPr>
          <p:cNvPr id="6" name="図 5">
            <a:extLst>
              <a:ext uri="{FF2B5EF4-FFF2-40B4-BE49-F238E27FC236}">
                <a16:creationId xmlns:a16="http://schemas.microsoft.com/office/drawing/2014/main" id="{59AEED5C-F428-491F-B552-3CF018DCDCE5}"/>
              </a:ext>
            </a:extLst>
          </p:cNvPr>
          <p:cNvPicPr>
            <a:picLocks noChangeAspect="1"/>
          </p:cNvPicPr>
          <p:nvPr/>
        </p:nvPicPr>
        <p:blipFill>
          <a:blip r:embed="rId3"/>
          <a:stretch>
            <a:fillRect/>
          </a:stretch>
        </p:blipFill>
        <p:spPr>
          <a:xfrm>
            <a:off x="339979" y="2528666"/>
            <a:ext cx="11512039" cy="1131526"/>
          </a:xfrm>
          <a:prstGeom prst="rect">
            <a:avLst/>
          </a:prstGeom>
        </p:spPr>
      </p:pic>
      <p:sp>
        <p:nvSpPr>
          <p:cNvPr id="10" name="フレーム 9">
            <a:extLst>
              <a:ext uri="{FF2B5EF4-FFF2-40B4-BE49-F238E27FC236}">
                <a16:creationId xmlns:a16="http://schemas.microsoft.com/office/drawing/2014/main" id="{7789BAEE-5765-4E59-AE43-E32BBEFBF24A}"/>
              </a:ext>
            </a:extLst>
          </p:cNvPr>
          <p:cNvSpPr/>
          <p:nvPr/>
        </p:nvSpPr>
        <p:spPr>
          <a:xfrm>
            <a:off x="11014222" y="2562430"/>
            <a:ext cx="837796" cy="109776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7312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D7CB7-A1A7-4147-B6A3-20C75EBAD878}"/>
              </a:ext>
            </a:extLst>
          </p:cNvPr>
          <p:cNvSpPr>
            <a:spLocks noGrp="1"/>
          </p:cNvSpPr>
          <p:nvPr>
            <p:ph type="title"/>
          </p:nvPr>
        </p:nvSpPr>
        <p:spPr/>
        <p:txBody>
          <a:bodyPr/>
          <a:lstStyle/>
          <a:p>
            <a:r>
              <a:rPr kumimoji="1" lang="ja-JP" altLang="en-US" dirty="0"/>
              <a:t>海外体験について（</a:t>
            </a:r>
            <a:r>
              <a:rPr kumimoji="1" lang="en-US" altLang="ja-JP" dirty="0"/>
              <a:t>DEPATURE</a:t>
            </a:r>
            <a:r>
              <a:rPr kumimoji="1" lang="ja-JP" altLang="en-US" dirty="0"/>
              <a:t>掲載）</a:t>
            </a:r>
          </a:p>
        </p:txBody>
      </p:sp>
      <p:sp>
        <p:nvSpPr>
          <p:cNvPr id="3" name="スライド番号プレースホルダー 2">
            <a:extLst>
              <a:ext uri="{FF2B5EF4-FFF2-40B4-BE49-F238E27FC236}">
                <a16:creationId xmlns:a16="http://schemas.microsoft.com/office/drawing/2014/main" id="{C6F03165-958E-44FB-A563-CAC531AA1CEB}"/>
              </a:ext>
            </a:extLst>
          </p:cNvPr>
          <p:cNvSpPr>
            <a:spLocks noGrp="1"/>
          </p:cNvSpPr>
          <p:nvPr>
            <p:ph type="sldNum" sz="quarter" idx="16"/>
          </p:nvPr>
        </p:nvSpPr>
        <p:spPr/>
        <p:txBody>
          <a:bodyPr/>
          <a:lstStyle/>
          <a:p>
            <a:fld id="{53B27FF1-BF36-4FBF-ADF4-64592E81A2AE}" type="slidenum">
              <a:rPr kumimoji="1" lang="ja-JP" altLang="en-US" smtClean="0"/>
              <a:t>8</a:t>
            </a:fld>
            <a:endParaRPr kumimoji="1" lang="ja-JP" altLang="en-US"/>
          </a:p>
        </p:txBody>
      </p:sp>
      <p:sp>
        <p:nvSpPr>
          <p:cNvPr id="18" name="テキスト ボックス 17">
            <a:extLst>
              <a:ext uri="{FF2B5EF4-FFF2-40B4-BE49-F238E27FC236}">
                <a16:creationId xmlns:a16="http://schemas.microsoft.com/office/drawing/2014/main" id="{75C21762-AF2F-466E-B13B-E85E64826A91}"/>
              </a:ext>
            </a:extLst>
          </p:cNvPr>
          <p:cNvSpPr txBox="1"/>
          <p:nvPr/>
        </p:nvSpPr>
        <p:spPr>
          <a:xfrm>
            <a:off x="339979" y="1277256"/>
            <a:ext cx="6227704" cy="523220"/>
          </a:xfrm>
          <a:prstGeom prst="rect">
            <a:avLst/>
          </a:prstGeom>
          <a:noFill/>
        </p:spPr>
        <p:txBody>
          <a:bodyPr wrap="square" rtlCol="0">
            <a:spAutoFit/>
          </a:bodyPr>
          <a:lstStyle/>
          <a:p>
            <a:r>
              <a:rPr kumimoji="1" lang="ja-JP" altLang="en-US" sz="2800" b="1" dirty="0"/>
              <a:t>単位：正課（単位認定されるもの）</a:t>
            </a:r>
          </a:p>
        </p:txBody>
      </p:sp>
      <p:sp>
        <p:nvSpPr>
          <p:cNvPr id="11" name="正方形/長方形 10">
            <a:extLst>
              <a:ext uri="{FF2B5EF4-FFF2-40B4-BE49-F238E27FC236}">
                <a16:creationId xmlns:a16="http://schemas.microsoft.com/office/drawing/2014/main" id="{7264943A-4E78-4EF4-90F7-FEE3BE1B44F8}"/>
              </a:ext>
            </a:extLst>
          </p:cNvPr>
          <p:cNvSpPr/>
          <p:nvPr/>
        </p:nvSpPr>
        <p:spPr>
          <a:xfrm>
            <a:off x="339980" y="4765263"/>
            <a:ext cx="11512039" cy="14176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t>正課扱いですので、海外体験も「自動認定」されます。</a:t>
            </a:r>
            <a:endParaRPr kumimoji="1" lang="en-US" altLang="ja-JP" sz="2400" b="1" dirty="0"/>
          </a:p>
          <a:p>
            <a:pPr algn="ctr"/>
            <a:r>
              <a:rPr kumimoji="1" lang="ja-JP" altLang="en-US" sz="2400" b="1" dirty="0"/>
              <a:t>別途、自主企画での申請は不要となります。</a:t>
            </a:r>
          </a:p>
        </p:txBody>
      </p:sp>
      <p:pic>
        <p:nvPicPr>
          <p:cNvPr id="8" name="図 7">
            <a:extLst>
              <a:ext uri="{FF2B5EF4-FFF2-40B4-BE49-F238E27FC236}">
                <a16:creationId xmlns:a16="http://schemas.microsoft.com/office/drawing/2014/main" id="{11D8CE0C-096D-452A-B4B7-A3F650DDC810}"/>
              </a:ext>
            </a:extLst>
          </p:cNvPr>
          <p:cNvPicPr>
            <a:picLocks noChangeAspect="1"/>
          </p:cNvPicPr>
          <p:nvPr/>
        </p:nvPicPr>
        <p:blipFill>
          <a:blip r:embed="rId3"/>
          <a:stretch>
            <a:fillRect/>
          </a:stretch>
        </p:blipFill>
        <p:spPr>
          <a:xfrm>
            <a:off x="768584" y="2102931"/>
            <a:ext cx="10654832" cy="1902648"/>
          </a:xfrm>
          <a:prstGeom prst="rect">
            <a:avLst/>
          </a:prstGeom>
        </p:spPr>
      </p:pic>
      <p:sp>
        <p:nvSpPr>
          <p:cNvPr id="9" name="フレーム 8">
            <a:extLst>
              <a:ext uri="{FF2B5EF4-FFF2-40B4-BE49-F238E27FC236}">
                <a16:creationId xmlns:a16="http://schemas.microsoft.com/office/drawing/2014/main" id="{3AB4DE8C-6EE3-44FB-89F9-95FAA6CB95B6}"/>
              </a:ext>
            </a:extLst>
          </p:cNvPr>
          <p:cNvSpPr/>
          <p:nvPr/>
        </p:nvSpPr>
        <p:spPr>
          <a:xfrm>
            <a:off x="10667278" y="2941582"/>
            <a:ext cx="756138" cy="1063997"/>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9548731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8">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5571</Words>
  <Application>Microsoft Office PowerPoint</Application>
  <PresentationFormat>ワイド画面</PresentationFormat>
  <Paragraphs>590</Paragraphs>
  <Slides>48</Slides>
  <Notes>45</Notes>
  <HiddenSlides>2</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48</vt:i4>
      </vt:variant>
    </vt:vector>
  </HeadingPairs>
  <TitlesOfParts>
    <vt:vector size="58" baseType="lpstr">
      <vt:lpstr>Meiryo UI</vt:lpstr>
      <vt:lpstr>ＭＳ Ｐゴシック</vt:lpstr>
      <vt:lpstr>ヒラギノ角ゴ Pro W3</vt:lpstr>
      <vt:lpstr>メイリオ</vt:lpstr>
      <vt:lpstr>游ゴシック</vt:lpstr>
      <vt:lpstr>Arial</vt:lpstr>
      <vt:lpstr>Century</vt:lpstr>
      <vt:lpstr>Eras Bold ITC</vt:lpstr>
      <vt:lpstr>Segoe UI</vt:lpstr>
      <vt:lpstr>Office テーマ</vt:lpstr>
      <vt:lpstr>全学共通科目 と グローバル教養副専攻</vt:lpstr>
      <vt:lpstr>目次</vt:lpstr>
      <vt:lpstr>01</vt:lpstr>
      <vt:lpstr>グローバル教養副専攻の概要</vt:lpstr>
      <vt:lpstr>グローバル教養副専攻の概要</vt:lpstr>
      <vt:lpstr>修了までの流れ</vt:lpstr>
      <vt:lpstr>海外体験について</vt:lpstr>
      <vt:lpstr>海外体験について（DEPATURE掲載）</vt:lpstr>
      <vt:lpstr>海外体験について（DEPATURE掲載）</vt:lpstr>
      <vt:lpstr>G副専攻を修了した学生の声</vt:lpstr>
      <vt:lpstr>履修の流れ（主専攻＋G副専攻）</vt:lpstr>
      <vt:lpstr>履修の流れ（主専攻＋G副専攻）</vt:lpstr>
      <vt:lpstr>履修の流れ（主専攻＋G副専攻）</vt:lpstr>
      <vt:lpstr>02</vt:lpstr>
      <vt:lpstr>A&amp;SおよびL&amp;Cの主な科目</vt:lpstr>
      <vt:lpstr>F科目とは</vt:lpstr>
      <vt:lpstr>F科目の授業の紹介</vt:lpstr>
      <vt:lpstr>実践科目の紹介</vt:lpstr>
      <vt:lpstr>パンフレットの紹介</vt:lpstr>
      <vt:lpstr>多彩な学び（海外文化について学べる科目）</vt:lpstr>
      <vt:lpstr>英語自由科目について</vt:lpstr>
      <vt:lpstr>言語B自由科目について</vt:lpstr>
      <vt:lpstr>言語自由科目について（第3系列に該当）</vt:lpstr>
      <vt:lpstr>世界を知ろう！（海外文化等を知る機会）</vt:lpstr>
      <vt:lpstr>03</vt:lpstr>
      <vt:lpstr>本登録と仮登録の違い</vt:lpstr>
      <vt:lpstr>本登録をするにあたって</vt:lpstr>
      <vt:lpstr>本登録をするにあたって</vt:lpstr>
      <vt:lpstr>本登録の仕方</vt:lpstr>
      <vt:lpstr>本登録の仕方</vt:lpstr>
      <vt:lpstr>本登録の仕方</vt:lpstr>
      <vt:lpstr>本登録の仕方</vt:lpstr>
      <vt:lpstr>コース・テーマ登録変更の仕方</vt:lpstr>
      <vt:lpstr>海外体験の申請の仕方</vt:lpstr>
      <vt:lpstr>海外体験の申請の仕方</vt:lpstr>
      <vt:lpstr>海外体験の申請の仕方</vt:lpstr>
      <vt:lpstr>海外体験の事前相談制度</vt:lpstr>
      <vt:lpstr>科目検索システムの使用方法</vt:lpstr>
      <vt:lpstr>科目検索システムの使用方法</vt:lpstr>
      <vt:lpstr>科目検索システムの使用方法</vt:lpstr>
      <vt:lpstr>海外体験の事前相談制度【主管部局一覧】</vt:lpstr>
      <vt:lpstr>海外体験の事前相談制度【主管部局一覧】</vt:lpstr>
      <vt:lpstr>Disciplineコースの一部テーマの内容の変更について</vt:lpstr>
      <vt:lpstr>PowerPoint プレゼンテーション</vt:lpstr>
      <vt:lpstr>04</vt:lpstr>
      <vt:lpstr>お問い合わせ先</vt:lpstr>
      <vt:lpstr>参考ページ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wavetwin26</dc:creator>
  <cp:lastModifiedBy>YUKI NAKASHIMA</cp:lastModifiedBy>
  <cp:revision>242</cp:revision>
  <cp:lastPrinted>2024-10-17T04:23:52Z</cp:lastPrinted>
  <dcterms:created xsi:type="dcterms:W3CDTF">2020-07-30T06:01:53Z</dcterms:created>
  <dcterms:modified xsi:type="dcterms:W3CDTF">2025-05-24T00:05:27Z</dcterms:modified>
</cp:coreProperties>
</file>